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  <p:sldMasterId id="2147483660" r:id="rId5"/>
  </p:sldMasterIdLst>
  <p:notesMasterIdLst>
    <p:notesMasterId r:id="rId7"/>
  </p:notesMasterIdLst>
  <p:sldIdLst>
    <p:sldId id="12718" r:id="rId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 Koehn" initials="JK" lastIdx="21" clrIdx="0">
    <p:extLst>
      <p:ext uri="{19B8F6BF-5375-455C-9EA6-DF929625EA0E}">
        <p15:presenceInfo xmlns:p15="http://schemas.microsoft.com/office/powerpoint/2012/main" userId="S::joe.koehn@isg-one.com::c3a1779e-17c8-4556-9e91-288fff40cab2" providerId="AD"/>
      </p:ext>
    </p:extLst>
  </p:cmAuthor>
  <p:cmAuthor id="2" name="Steven Detton" initials="SD" lastIdx="20" clrIdx="1">
    <p:extLst>
      <p:ext uri="{19B8F6BF-5375-455C-9EA6-DF929625EA0E}">
        <p15:presenceInfo xmlns:p15="http://schemas.microsoft.com/office/powerpoint/2012/main" userId="S-1-5-21-2580726161-2373991790-2172152126-4933" providerId="AD"/>
      </p:ext>
    </p:extLst>
  </p:cmAuthor>
  <p:cmAuthor id="3" name="Mackenzie Smith" initials="MS" lastIdx="20" clrIdx="2">
    <p:extLst>
      <p:ext uri="{19B8F6BF-5375-455C-9EA6-DF929625EA0E}">
        <p15:presenceInfo xmlns:p15="http://schemas.microsoft.com/office/powerpoint/2012/main" userId="S-1-5-21-2580726161-2373991790-2172152126-5669" providerId="AD"/>
      </p:ext>
    </p:extLst>
  </p:cmAuthor>
  <p:cmAuthor id="4" name="Stephens, Yvette" initials="SY" lastIdx="57" clrIdx="3">
    <p:extLst>
      <p:ext uri="{19B8F6BF-5375-455C-9EA6-DF929625EA0E}">
        <p15:presenceInfo xmlns:p15="http://schemas.microsoft.com/office/powerpoint/2012/main" userId="S::yvstephens@deloitte.com::b8ea1523-e929-4cc0-a193-87094db2f3df" providerId="AD"/>
      </p:ext>
    </p:extLst>
  </p:cmAuthor>
  <p:cmAuthor id="5" name="White, Mason M" initials="WMM" lastIdx="104" clrIdx="4">
    <p:extLst>
      <p:ext uri="{19B8F6BF-5375-455C-9EA6-DF929625EA0E}">
        <p15:presenceInfo xmlns:p15="http://schemas.microsoft.com/office/powerpoint/2012/main" userId="S::masonwhite@deloitte.com::7013d6f9-c643-40d2-824f-3821173a2170" providerId="AD"/>
      </p:ext>
    </p:extLst>
  </p:cmAuthor>
  <p:cmAuthor id="6" name="Davis, Christopher (cdavis@sco.idaho.gov)" initials="D(" lastIdx="1" clrIdx="5">
    <p:extLst>
      <p:ext uri="{19B8F6BF-5375-455C-9EA6-DF929625EA0E}">
        <p15:presenceInfo xmlns:p15="http://schemas.microsoft.com/office/powerpoint/2012/main" userId="SDAVIS@SCO.IDAHO.GOV" providerId="AD"/>
      </p:ext>
    </p:extLst>
  </p:cmAuthor>
  <p:cmAuthor id="7" name="Arif, Sobia" initials="AS" lastIdx="71" clrIdx="6">
    <p:extLst>
      <p:ext uri="{19B8F6BF-5375-455C-9EA6-DF929625EA0E}">
        <p15:presenceInfo xmlns:p15="http://schemas.microsoft.com/office/powerpoint/2012/main" userId="S::soarif@deloitte.com::5b409801-63c8-4781-bb6e-0faf712ea1b6" providerId="AD"/>
      </p:ext>
    </p:extLst>
  </p:cmAuthor>
  <p:cmAuthor id="8" name="Horowitz, Jonathan" initials="HJ" lastIdx="93" clrIdx="7">
    <p:extLst>
      <p:ext uri="{19B8F6BF-5375-455C-9EA6-DF929625EA0E}">
        <p15:presenceInfo xmlns:p15="http://schemas.microsoft.com/office/powerpoint/2012/main" userId="S::jonhorowitz@deloitte.com::0bd149b6-4f17-42f8-8f73-18671939e056" providerId="AD"/>
      </p:ext>
    </p:extLst>
  </p:cmAuthor>
  <p:cmAuthor id="9" name="Reber, Aaron" initials="RA" lastIdx="9" clrIdx="8">
    <p:extLst>
      <p:ext uri="{19B8F6BF-5375-455C-9EA6-DF929625EA0E}">
        <p15:presenceInfo xmlns:p15="http://schemas.microsoft.com/office/powerpoint/2012/main" userId="S::areber@deloitte.com::7a8c901e-3d0d-4561-af9f-3679cb3736ec" providerId="AD"/>
      </p:ext>
    </p:extLst>
  </p:cmAuthor>
  <p:cmAuthor id="10" name="Bhattarai, Amisha" initials="BA" lastIdx="1" clrIdx="9">
    <p:extLst>
      <p:ext uri="{19B8F6BF-5375-455C-9EA6-DF929625EA0E}">
        <p15:presenceInfo xmlns:p15="http://schemas.microsoft.com/office/powerpoint/2012/main" userId="S::ambhattarai@deloitte.com::52d25167-5bde-463b-902d-e1e129aca777" providerId="AD"/>
      </p:ext>
    </p:extLst>
  </p:cmAuthor>
  <p:cmAuthor id="11" name="Bassey, Bassey Akpan" initials="BBA" lastIdx="1" clrIdx="10">
    <p:extLst>
      <p:ext uri="{19B8F6BF-5375-455C-9EA6-DF929625EA0E}">
        <p15:presenceInfo xmlns:p15="http://schemas.microsoft.com/office/powerpoint/2012/main" userId="S::bbassey@deloitte.com::3b544a92-dff7-4ee2-9caf-ba161a65ae07" providerId="AD"/>
      </p:ext>
    </p:extLst>
  </p:cmAuthor>
  <p:cmAuthor id="12" name="Castro, Melissa G" initials="CMG" lastIdx="4" clrIdx="11">
    <p:extLst>
      <p:ext uri="{19B8F6BF-5375-455C-9EA6-DF929625EA0E}">
        <p15:presenceInfo xmlns:p15="http://schemas.microsoft.com/office/powerpoint/2012/main" userId="S::melicastro@deloitte.com::1eb21089-bb00-40d7-bab3-03892bb7fba4" providerId="AD"/>
      </p:ext>
    </p:extLst>
  </p:cmAuthor>
  <p:cmAuthor id="13" name="Stigler, Brent" initials="SB" lastIdx="10" clrIdx="12">
    <p:extLst>
      <p:ext uri="{19B8F6BF-5375-455C-9EA6-DF929625EA0E}">
        <p15:presenceInfo xmlns:p15="http://schemas.microsoft.com/office/powerpoint/2012/main" userId="S::bstigler@deloitte.com::30a392ff-2c61-4d35-aecd-e9d62b455c6d" providerId="AD"/>
      </p:ext>
    </p:extLst>
  </p:cmAuthor>
  <p:cmAuthor id="14" name="Greg Kunz" initials="GK" lastIdx="10" clrIdx="13">
    <p:extLst>
      <p:ext uri="{19B8F6BF-5375-455C-9EA6-DF929625EA0E}">
        <p15:presenceInfo xmlns:p15="http://schemas.microsoft.com/office/powerpoint/2012/main" userId="S-1-5-21-2580726161-2373991790-2172152126-7705" providerId="AD"/>
      </p:ext>
    </p:extLst>
  </p:cmAuthor>
  <p:cmAuthor id="15" name="Asfaw, Nati" initials="AN" lastIdx="7" clrIdx="14">
    <p:extLst>
      <p:ext uri="{19B8F6BF-5375-455C-9EA6-DF929625EA0E}">
        <p15:presenceInfo xmlns:p15="http://schemas.microsoft.com/office/powerpoint/2012/main" userId="S::nasfaw@deloitte.com::84ff1e8d-8908-4154-bf0c-4f41af40e023" providerId="AD"/>
      </p:ext>
    </p:extLst>
  </p:cmAuthor>
  <p:cmAuthor id="16" name="Murphy, Twinkle" initials="MT" lastIdx="1" clrIdx="15">
    <p:extLst>
      <p:ext uri="{19B8F6BF-5375-455C-9EA6-DF929625EA0E}">
        <p15:presenceInfo xmlns:p15="http://schemas.microsoft.com/office/powerpoint/2012/main" userId="S::twmurphy@deloitte.com::2a3c09aa-dbea-4b1c-b97e-e8e5df9f477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92F57"/>
    <a:srgbClr val="2C4C6F"/>
    <a:srgbClr val="E1F7FB"/>
    <a:srgbClr val="FFFFFF"/>
    <a:srgbClr val="B9FFFF"/>
    <a:srgbClr val="00FFFF"/>
    <a:srgbClr val="FFB81C"/>
    <a:srgbClr val="E9EBF5"/>
    <a:srgbClr val="E145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18" autoAdjust="0"/>
    <p:restoredTop sz="93883" autoAdjust="0"/>
  </p:normalViewPr>
  <p:slideViewPr>
    <p:cSldViewPr snapToGrid="0">
      <p:cViewPr varScale="1">
        <p:scale>
          <a:sx n="111" d="100"/>
          <a:sy n="111" d="100"/>
        </p:scale>
        <p:origin x="114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ED85C83-8D14-4A42-9899-86C0D49BC8AC}" type="datetimeFigureOut">
              <a:rPr lang="en-US" smtClean="0"/>
              <a:t>11/4/2021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41A5729-4A49-4E8A-9E8B-BA7E7F6E02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37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E9AFF7-0869-4B91-BD8C-5D3CE9843CE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59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05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/>
          <a:lstStyle>
            <a:lvl1pPr>
              <a:defRPr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77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46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16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85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</p:spPr>
        <p:txBody>
          <a:bodyPr/>
          <a:lstStyle>
            <a:lvl1pPr>
              <a:defRPr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66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984EFA6-864B-440D-97C6-805A94284596}"/>
              </a:ext>
            </a:extLst>
          </p:cNvPr>
          <p:cNvSpPr/>
          <p:nvPr userDrawn="1"/>
        </p:nvSpPr>
        <p:spPr>
          <a:xfrm>
            <a:off x="-2140" y="6340923"/>
            <a:ext cx="12192000" cy="93995"/>
          </a:xfrm>
          <a:prstGeom prst="rect">
            <a:avLst/>
          </a:prstGeom>
          <a:solidFill>
            <a:srgbClr val="FFB81C"/>
          </a:solidFill>
          <a:ln>
            <a:solidFill>
              <a:srgbClr val="FFB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3EAE8A-F015-4D72-A4AF-B6628FF1ED33}"/>
              </a:ext>
            </a:extLst>
          </p:cNvPr>
          <p:cNvSpPr/>
          <p:nvPr userDrawn="1"/>
        </p:nvSpPr>
        <p:spPr>
          <a:xfrm>
            <a:off x="0" y="6407781"/>
            <a:ext cx="12192000" cy="444415"/>
          </a:xfrm>
          <a:prstGeom prst="rect">
            <a:avLst/>
          </a:prstGeom>
          <a:solidFill>
            <a:srgbClr val="092F57"/>
          </a:solidFill>
          <a:ln>
            <a:solidFill>
              <a:srgbClr val="092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C035FA-D6FA-4E71-B7DF-0CADA766C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24" y="6262871"/>
            <a:ext cx="758952" cy="7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42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5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026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2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1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984EFA6-864B-440D-97C6-805A94284596}"/>
              </a:ext>
            </a:extLst>
          </p:cNvPr>
          <p:cNvSpPr/>
          <p:nvPr userDrawn="1"/>
        </p:nvSpPr>
        <p:spPr>
          <a:xfrm>
            <a:off x="-2140" y="6340923"/>
            <a:ext cx="12192000" cy="93995"/>
          </a:xfrm>
          <a:prstGeom prst="rect">
            <a:avLst/>
          </a:prstGeom>
          <a:solidFill>
            <a:srgbClr val="FFB81C"/>
          </a:solidFill>
          <a:ln>
            <a:solidFill>
              <a:srgbClr val="FFB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3EAE8A-F015-4D72-A4AF-B6628FF1ED33}"/>
              </a:ext>
            </a:extLst>
          </p:cNvPr>
          <p:cNvSpPr/>
          <p:nvPr userDrawn="1"/>
        </p:nvSpPr>
        <p:spPr>
          <a:xfrm>
            <a:off x="0" y="6407781"/>
            <a:ext cx="12192000" cy="444415"/>
          </a:xfrm>
          <a:prstGeom prst="rect">
            <a:avLst/>
          </a:prstGeom>
          <a:solidFill>
            <a:srgbClr val="092F57"/>
          </a:solidFill>
          <a:ln>
            <a:solidFill>
              <a:srgbClr val="092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C035FA-D6FA-4E71-B7DF-0CADA766C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24" y="6262871"/>
            <a:ext cx="758952" cy="7589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88B73A2-A32B-4945-8B7E-24CF59FE86C7}"/>
              </a:ext>
            </a:extLst>
          </p:cNvPr>
          <p:cNvSpPr/>
          <p:nvPr userDrawn="1"/>
        </p:nvSpPr>
        <p:spPr>
          <a:xfrm>
            <a:off x="-2140" y="6340923"/>
            <a:ext cx="12192000" cy="93995"/>
          </a:xfrm>
          <a:prstGeom prst="rect">
            <a:avLst/>
          </a:prstGeom>
          <a:solidFill>
            <a:srgbClr val="FFB81C"/>
          </a:solidFill>
          <a:ln>
            <a:solidFill>
              <a:srgbClr val="FFB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CF40DA-B407-4F66-963C-1B05812F476D}"/>
              </a:ext>
            </a:extLst>
          </p:cNvPr>
          <p:cNvSpPr/>
          <p:nvPr userDrawn="1"/>
        </p:nvSpPr>
        <p:spPr>
          <a:xfrm>
            <a:off x="0" y="6407781"/>
            <a:ext cx="12192000" cy="444415"/>
          </a:xfrm>
          <a:prstGeom prst="rect">
            <a:avLst/>
          </a:prstGeom>
          <a:solidFill>
            <a:srgbClr val="092F57"/>
          </a:solidFill>
          <a:ln>
            <a:solidFill>
              <a:srgbClr val="092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096E2D0-859D-4253-8F5A-A351747B092B}"/>
              </a:ext>
            </a:extLst>
          </p:cNvPr>
          <p:cNvSpPr/>
          <p:nvPr/>
        </p:nvSpPr>
        <p:spPr>
          <a:xfrm>
            <a:off x="411750" y="4968894"/>
            <a:ext cx="4236452" cy="1160437"/>
          </a:xfrm>
          <a:custGeom>
            <a:avLst/>
            <a:gdLst>
              <a:gd name="connsiteX0" fmla="*/ 0 w 1327150"/>
              <a:gd name="connsiteY0" fmla="*/ 1136650 h 1143000"/>
              <a:gd name="connsiteX1" fmla="*/ 1320800 w 1327150"/>
              <a:gd name="connsiteY1" fmla="*/ 0 h 1143000"/>
              <a:gd name="connsiteX2" fmla="*/ 1327150 w 1327150"/>
              <a:gd name="connsiteY2" fmla="*/ 1143000 h 1143000"/>
              <a:gd name="connsiteX3" fmla="*/ 0 w 1327150"/>
              <a:gd name="connsiteY3" fmla="*/ 1136650 h 1143000"/>
              <a:gd name="connsiteX0" fmla="*/ 0 w 1327150"/>
              <a:gd name="connsiteY0" fmla="*/ 1130361 h 1136711"/>
              <a:gd name="connsiteX1" fmla="*/ 1323210 w 1327150"/>
              <a:gd name="connsiteY1" fmla="*/ 0 h 1136711"/>
              <a:gd name="connsiteX2" fmla="*/ 1327150 w 1327150"/>
              <a:gd name="connsiteY2" fmla="*/ 1136711 h 1136711"/>
              <a:gd name="connsiteX3" fmla="*/ 0 w 1327150"/>
              <a:gd name="connsiteY3" fmla="*/ 1130361 h 1136711"/>
              <a:gd name="connsiteX0" fmla="*/ 0 w 1787204"/>
              <a:gd name="connsiteY0" fmla="*/ 1139794 h 1146144"/>
              <a:gd name="connsiteX1" fmla="*/ 1787197 w 1787204"/>
              <a:gd name="connsiteY1" fmla="*/ 0 h 1146144"/>
              <a:gd name="connsiteX2" fmla="*/ 1327150 w 1787204"/>
              <a:gd name="connsiteY2" fmla="*/ 1146144 h 1146144"/>
              <a:gd name="connsiteX3" fmla="*/ 0 w 1787204"/>
              <a:gd name="connsiteY3" fmla="*/ 1139794 h 1146144"/>
              <a:gd name="connsiteX0" fmla="*/ 0 w 1787721"/>
              <a:gd name="connsiteY0" fmla="*/ 1139794 h 1149288"/>
              <a:gd name="connsiteX1" fmla="*/ 1787197 w 1787721"/>
              <a:gd name="connsiteY1" fmla="*/ 0 h 1149288"/>
              <a:gd name="connsiteX2" fmla="*/ 1786317 w 1787721"/>
              <a:gd name="connsiteY2" fmla="*/ 1149288 h 1149288"/>
              <a:gd name="connsiteX3" fmla="*/ 0 w 1787721"/>
              <a:gd name="connsiteY3" fmla="*/ 1139794 h 1149288"/>
              <a:gd name="connsiteX0" fmla="*/ 0 w 1788591"/>
              <a:gd name="connsiteY0" fmla="*/ 1139794 h 1149288"/>
              <a:gd name="connsiteX1" fmla="*/ 1787197 w 1788591"/>
              <a:gd name="connsiteY1" fmla="*/ 0 h 1149288"/>
              <a:gd name="connsiteX2" fmla="*/ 1786317 w 1788591"/>
              <a:gd name="connsiteY2" fmla="*/ 1149288 h 1149288"/>
              <a:gd name="connsiteX3" fmla="*/ 0 w 1788591"/>
              <a:gd name="connsiteY3" fmla="*/ 1139794 h 1149288"/>
              <a:gd name="connsiteX0" fmla="*/ 0 w 1788591"/>
              <a:gd name="connsiteY0" fmla="*/ 1142939 h 1152433"/>
              <a:gd name="connsiteX1" fmla="*/ 1787197 w 1788591"/>
              <a:gd name="connsiteY1" fmla="*/ 0 h 1152433"/>
              <a:gd name="connsiteX2" fmla="*/ 1786317 w 1788591"/>
              <a:gd name="connsiteY2" fmla="*/ 1152433 h 1152433"/>
              <a:gd name="connsiteX3" fmla="*/ 0 w 1788591"/>
              <a:gd name="connsiteY3" fmla="*/ 1142939 h 1152433"/>
              <a:gd name="connsiteX0" fmla="*/ 0 w 1787417"/>
              <a:gd name="connsiteY0" fmla="*/ 1142939 h 1152433"/>
              <a:gd name="connsiteX1" fmla="*/ 1787197 w 1787417"/>
              <a:gd name="connsiteY1" fmla="*/ 0 h 1152433"/>
              <a:gd name="connsiteX2" fmla="*/ 1786317 w 1787417"/>
              <a:gd name="connsiteY2" fmla="*/ 1152433 h 1152433"/>
              <a:gd name="connsiteX3" fmla="*/ 0 w 1787417"/>
              <a:gd name="connsiteY3" fmla="*/ 1142939 h 1152433"/>
              <a:gd name="connsiteX0" fmla="*/ 0 w 1919387"/>
              <a:gd name="connsiteY0" fmla="*/ 1206988 h 1216482"/>
              <a:gd name="connsiteX1" fmla="*/ 1787197 w 1919387"/>
              <a:gd name="connsiteY1" fmla="*/ 64049 h 1216482"/>
              <a:gd name="connsiteX2" fmla="*/ 1786515 w 1919387"/>
              <a:gd name="connsiteY2" fmla="*/ 258989 h 1216482"/>
              <a:gd name="connsiteX3" fmla="*/ 1786317 w 1919387"/>
              <a:gd name="connsiteY3" fmla="*/ 1216482 h 1216482"/>
              <a:gd name="connsiteX4" fmla="*/ 0 w 1919387"/>
              <a:gd name="connsiteY4" fmla="*/ 1206988 h 1216482"/>
              <a:gd name="connsiteX0" fmla="*/ 0 w 2165711"/>
              <a:gd name="connsiteY0" fmla="*/ 1276232 h 1285726"/>
              <a:gd name="connsiteX1" fmla="*/ 1787197 w 2165711"/>
              <a:gd name="connsiteY1" fmla="*/ 133293 h 1285726"/>
              <a:gd name="connsiteX2" fmla="*/ 2165711 w 2165711"/>
              <a:gd name="connsiteY2" fmla="*/ 130129 h 1285726"/>
              <a:gd name="connsiteX3" fmla="*/ 1786317 w 2165711"/>
              <a:gd name="connsiteY3" fmla="*/ 1285726 h 1285726"/>
              <a:gd name="connsiteX4" fmla="*/ 0 w 2165711"/>
              <a:gd name="connsiteY4" fmla="*/ 1276232 h 1285726"/>
              <a:gd name="connsiteX0" fmla="*/ 0 w 2169137"/>
              <a:gd name="connsiteY0" fmla="*/ 1276232 h 1285726"/>
              <a:gd name="connsiteX1" fmla="*/ 1787197 w 2169137"/>
              <a:gd name="connsiteY1" fmla="*/ 133293 h 1285726"/>
              <a:gd name="connsiteX2" fmla="*/ 2165711 w 2169137"/>
              <a:gd name="connsiteY2" fmla="*/ 130129 h 1285726"/>
              <a:gd name="connsiteX3" fmla="*/ 1963800 w 2169137"/>
              <a:gd name="connsiteY3" fmla="*/ 1082913 h 1285726"/>
              <a:gd name="connsiteX4" fmla="*/ 1786317 w 2169137"/>
              <a:gd name="connsiteY4" fmla="*/ 1285726 h 1285726"/>
              <a:gd name="connsiteX5" fmla="*/ 0 w 2169137"/>
              <a:gd name="connsiteY5" fmla="*/ 1276232 h 1285726"/>
              <a:gd name="connsiteX0" fmla="*/ 0 w 2198555"/>
              <a:gd name="connsiteY0" fmla="*/ 1276232 h 1285726"/>
              <a:gd name="connsiteX1" fmla="*/ 1787197 w 2198555"/>
              <a:gd name="connsiteY1" fmla="*/ 133293 h 1285726"/>
              <a:gd name="connsiteX2" fmla="*/ 2165711 w 2198555"/>
              <a:gd name="connsiteY2" fmla="*/ 130129 h 1285726"/>
              <a:gd name="connsiteX3" fmla="*/ 2160785 w 2198555"/>
              <a:gd name="connsiteY3" fmla="*/ 1158381 h 1285726"/>
              <a:gd name="connsiteX4" fmla="*/ 1786317 w 2198555"/>
              <a:gd name="connsiteY4" fmla="*/ 1285726 h 1285726"/>
              <a:gd name="connsiteX5" fmla="*/ 0 w 2198555"/>
              <a:gd name="connsiteY5" fmla="*/ 1276232 h 1285726"/>
              <a:gd name="connsiteX0" fmla="*/ 0 w 2198555"/>
              <a:gd name="connsiteY0" fmla="*/ 1276232 h 1285726"/>
              <a:gd name="connsiteX1" fmla="*/ 1787197 w 2198555"/>
              <a:gd name="connsiteY1" fmla="*/ 133293 h 1285726"/>
              <a:gd name="connsiteX2" fmla="*/ 2165711 w 2198555"/>
              <a:gd name="connsiteY2" fmla="*/ 130129 h 1285726"/>
              <a:gd name="connsiteX3" fmla="*/ 2160785 w 2198555"/>
              <a:gd name="connsiteY3" fmla="*/ 1158381 h 1285726"/>
              <a:gd name="connsiteX4" fmla="*/ 1786317 w 2198555"/>
              <a:gd name="connsiteY4" fmla="*/ 1285726 h 1285726"/>
              <a:gd name="connsiteX5" fmla="*/ 0 w 2198555"/>
              <a:gd name="connsiteY5" fmla="*/ 1276232 h 1285726"/>
              <a:gd name="connsiteX0" fmla="*/ 0 w 2176622"/>
              <a:gd name="connsiteY0" fmla="*/ 1276232 h 1285726"/>
              <a:gd name="connsiteX1" fmla="*/ 1787197 w 2176622"/>
              <a:gd name="connsiteY1" fmla="*/ 133293 h 1285726"/>
              <a:gd name="connsiteX2" fmla="*/ 2165711 w 2176622"/>
              <a:gd name="connsiteY2" fmla="*/ 130129 h 1285726"/>
              <a:gd name="connsiteX3" fmla="*/ 2160785 w 2176622"/>
              <a:gd name="connsiteY3" fmla="*/ 1158381 h 1285726"/>
              <a:gd name="connsiteX4" fmla="*/ 1786317 w 2176622"/>
              <a:gd name="connsiteY4" fmla="*/ 1285726 h 1285726"/>
              <a:gd name="connsiteX5" fmla="*/ 0 w 2176622"/>
              <a:gd name="connsiteY5" fmla="*/ 1276232 h 1285726"/>
              <a:gd name="connsiteX0" fmla="*/ 0 w 2176622"/>
              <a:gd name="connsiteY0" fmla="*/ 1276232 h 1285726"/>
              <a:gd name="connsiteX1" fmla="*/ 1787197 w 2176622"/>
              <a:gd name="connsiteY1" fmla="*/ 133293 h 1285726"/>
              <a:gd name="connsiteX2" fmla="*/ 2165711 w 2176622"/>
              <a:gd name="connsiteY2" fmla="*/ 130129 h 1285726"/>
              <a:gd name="connsiteX3" fmla="*/ 2160785 w 2176622"/>
              <a:gd name="connsiteY3" fmla="*/ 1158381 h 1285726"/>
              <a:gd name="connsiteX4" fmla="*/ 1786317 w 2176622"/>
              <a:gd name="connsiteY4" fmla="*/ 1285726 h 1285726"/>
              <a:gd name="connsiteX5" fmla="*/ 0 w 2176622"/>
              <a:gd name="connsiteY5" fmla="*/ 1276232 h 1285726"/>
              <a:gd name="connsiteX0" fmla="*/ 0 w 2182104"/>
              <a:gd name="connsiteY0" fmla="*/ 1276232 h 1285726"/>
              <a:gd name="connsiteX1" fmla="*/ 1787197 w 2182104"/>
              <a:gd name="connsiteY1" fmla="*/ 133293 h 1285726"/>
              <a:gd name="connsiteX2" fmla="*/ 2165711 w 2182104"/>
              <a:gd name="connsiteY2" fmla="*/ 130129 h 1285726"/>
              <a:gd name="connsiteX3" fmla="*/ 2180484 w 2182104"/>
              <a:gd name="connsiteY3" fmla="*/ 1281017 h 1285726"/>
              <a:gd name="connsiteX4" fmla="*/ 1786317 w 2182104"/>
              <a:gd name="connsiteY4" fmla="*/ 1285726 h 1285726"/>
              <a:gd name="connsiteX5" fmla="*/ 0 w 2182104"/>
              <a:gd name="connsiteY5" fmla="*/ 1276232 h 1285726"/>
              <a:gd name="connsiteX0" fmla="*/ 0 w 2182104"/>
              <a:gd name="connsiteY0" fmla="*/ 1276232 h 1285726"/>
              <a:gd name="connsiteX1" fmla="*/ 1787197 w 2182104"/>
              <a:gd name="connsiteY1" fmla="*/ 133293 h 1285726"/>
              <a:gd name="connsiteX2" fmla="*/ 2165711 w 2182104"/>
              <a:gd name="connsiteY2" fmla="*/ 130129 h 1285726"/>
              <a:gd name="connsiteX3" fmla="*/ 2180484 w 2182104"/>
              <a:gd name="connsiteY3" fmla="*/ 1281017 h 1285726"/>
              <a:gd name="connsiteX4" fmla="*/ 1786317 w 2182104"/>
              <a:gd name="connsiteY4" fmla="*/ 1285726 h 1285726"/>
              <a:gd name="connsiteX5" fmla="*/ 0 w 2182104"/>
              <a:gd name="connsiteY5" fmla="*/ 1276232 h 1285726"/>
              <a:gd name="connsiteX0" fmla="*/ 0 w 2182104"/>
              <a:gd name="connsiteY0" fmla="*/ 1212644 h 1222138"/>
              <a:gd name="connsiteX1" fmla="*/ 1787197 w 2182104"/>
              <a:gd name="connsiteY1" fmla="*/ 69705 h 1222138"/>
              <a:gd name="connsiteX2" fmla="*/ 2165711 w 2182104"/>
              <a:gd name="connsiteY2" fmla="*/ 66541 h 1222138"/>
              <a:gd name="connsiteX3" fmla="*/ 2180484 w 2182104"/>
              <a:gd name="connsiteY3" fmla="*/ 1217429 h 1222138"/>
              <a:gd name="connsiteX4" fmla="*/ 1786317 w 2182104"/>
              <a:gd name="connsiteY4" fmla="*/ 1222138 h 1222138"/>
              <a:gd name="connsiteX5" fmla="*/ 0 w 2182104"/>
              <a:gd name="connsiteY5" fmla="*/ 1212644 h 1222138"/>
              <a:gd name="connsiteX0" fmla="*/ 0 w 2182104"/>
              <a:gd name="connsiteY0" fmla="*/ 1146103 h 1155597"/>
              <a:gd name="connsiteX1" fmla="*/ 1787197 w 2182104"/>
              <a:gd name="connsiteY1" fmla="*/ 3164 h 1155597"/>
              <a:gd name="connsiteX2" fmla="*/ 2165711 w 2182104"/>
              <a:gd name="connsiteY2" fmla="*/ 0 h 1155597"/>
              <a:gd name="connsiteX3" fmla="*/ 2180484 w 2182104"/>
              <a:gd name="connsiteY3" fmla="*/ 1150888 h 1155597"/>
              <a:gd name="connsiteX4" fmla="*/ 1786317 w 2182104"/>
              <a:gd name="connsiteY4" fmla="*/ 1155597 h 1155597"/>
              <a:gd name="connsiteX5" fmla="*/ 0 w 2182104"/>
              <a:gd name="connsiteY5" fmla="*/ 1146103 h 1155597"/>
              <a:gd name="connsiteX0" fmla="*/ 0 w 2182104"/>
              <a:gd name="connsiteY0" fmla="*/ 1146103 h 1155597"/>
              <a:gd name="connsiteX1" fmla="*/ 1787197 w 2182104"/>
              <a:gd name="connsiteY1" fmla="*/ 3164 h 1155597"/>
              <a:gd name="connsiteX2" fmla="*/ 2165711 w 2182104"/>
              <a:gd name="connsiteY2" fmla="*/ 0 h 1155597"/>
              <a:gd name="connsiteX3" fmla="*/ 2180484 w 2182104"/>
              <a:gd name="connsiteY3" fmla="*/ 1150888 h 1155597"/>
              <a:gd name="connsiteX4" fmla="*/ 1786317 w 2182104"/>
              <a:gd name="connsiteY4" fmla="*/ 1155597 h 1155597"/>
              <a:gd name="connsiteX5" fmla="*/ 0 w 2182104"/>
              <a:gd name="connsiteY5" fmla="*/ 1146103 h 1155597"/>
              <a:gd name="connsiteX0" fmla="*/ 0 w 2200409"/>
              <a:gd name="connsiteY0" fmla="*/ 1142939 h 1152433"/>
              <a:gd name="connsiteX1" fmla="*/ 1787197 w 2200409"/>
              <a:gd name="connsiteY1" fmla="*/ 0 h 1152433"/>
              <a:gd name="connsiteX2" fmla="*/ 2190334 w 2200409"/>
              <a:gd name="connsiteY2" fmla="*/ 9414 h 1152433"/>
              <a:gd name="connsiteX3" fmla="*/ 2180484 w 2200409"/>
              <a:gd name="connsiteY3" fmla="*/ 1147724 h 1152433"/>
              <a:gd name="connsiteX4" fmla="*/ 1786317 w 2200409"/>
              <a:gd name="connsiteY4" fmla="*/ 1152433 h 1152433"/>
              <a:gd name="connsiteX5" fmla="*/ 0 w 2200409"/>
              <a:gd name="connsiteY5" fmla="*/ 1142939 h 1152433"/>
              <a:gd name="connsiteX0" fmla="*/ 0 w 2190334"/>
              <a:gd name="connsiteY0" fmla="*/ 1142939 h 1152433"/>
              <a:gd name="connsiteX1" fmla="*/ 1787197 w 2190334"/>
              <a:gd name="connsiteY1" fmla="*/ 0 h 1152433"/>
              <a:gd name="connsiteX2" fmla="*/ 2190334 w 2190334"/>
              <a:gd name="connsiteY2" fmla="*/ 9414 h 1152433"/>
              <a:gd name="connsiteX3" fmla="*/ 2180484 w 2190334"/>
              <a:gd name="connsiteY3" fmla="*/ 1147724 h 1152433"/>
              <a:gd name="connsiteX4" fmla="*/ 1786317 w 2190334"/>
              <a:gd name="connsiteY4" fmla="*/ 1152433 h 1152433"/>
              <a:gd name="connsiteX5" fmla="*/ 0 w 2190334"/>
              <a:gd name="connsiteY5" fmla="*/ 1142939 h 1152433"/>
              <a:gd name="connsiteX0" fmla="*/ 0 w 2190334"/>
              <a:gd name="connsiteY0" fmla="*/ 1142939 h 1152433"/>
              <a:gd name="connsiteX1" fmla="*/ 1787197 w 2190334"/>
              <a:gd name="connsiteY1" fmla="*/ 0 h 1152433"/>
              <a:gd name="connsiteX2" fmla="*/ 2190334 w 2190334"/>
              <a:gd name="connsiteY2" fmla="*/ 9414 h 1152433"/>
              <a:gd name="connsiteX3" fmla="*/ 2180484 w 2190334"/>
              <a:gd name="connsiteY3" fmla="*/ 1147724 h 1152433"/>
              <a:gd name="connsiteX4" fmla="*/ 1786317 w 2190334"/>
              <a:gd name="connsiteY4" fmla="*/ 1152433 h 1152433"/>
              <a:gd name="connsiteX5" fmla="*/ 0 w 2190334"/>
              <a:gd name="connsiteY5" fmla="*/ 1142939 h 1152433"/>
              <a:gd name="connsiteX0" fmla="*/ 0 w 2190334"/>
              <a:gd name="connsiteY0" fmla="*/ 1139795 h 1149289"/>
              <a:gd name="connsiteX1" fmla="*/ 1800329 w 2190334"/>
              <a:gd name="connsiteY1" fmla="*/ 0 h 1149289"/>
              <a:gd name="connsiteX2" fmla="*/ 2190334 w 2190334"/>
              <a:gd name="connsiteY2" fmla="*/ 6270 h 1149289"/>
              <a:gd name="connsiteX3" fmla="*/ 2180484 w 2190334"/>
              <a:gd name="connsiteY3" fmla="*/ 1144580 h 1149289"/>
              <a:gd name="connsiteX4" fmla="*/ 1786317 w 2190334"/>
              <a:gd name="connsiteY4" fmla="*/ 1149289 h 1149289"/>
              <a:gd name="connsiteX5" fmla="*/ 0 w 2190334"/>
              <a:gd name="connsiteY5" fmla="*/ 1139795 h 114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0334" h="1149289">
                <a:moveTo>
                  <a:pt x="0" y="1139795"/>
                </a:moveTo>
                <a:lnTo>
                  <a:pt x="1800329" y="0"/>
                </a:lnTo>
                <a:cubicBezTo>
                  <a:pt x="2103007" y="2370"/>
                  <a:pt x="1919627" y="12301"/>
                  <a:pt x="2190334" y="6270"/>
                </a:cubicBezTo>
                <a:cubicBezTo>
                  <a:pt x="2185296" y="771428"/>
                  <a:pt x="2189546" y="241324"/>
                  <a:pt x="2180484" y="1144580"/>
                </a:cubicBezTo>
                <a:cubicBezTo>
                  <a:pt x="1915342" y="1148510"/>
                  <a:pt x="2067654" y="1148515"/>
                  <a:pt x="1786317" y="1149289"/>
                </a:cubicBezTo>
                <a:lnTo>
                  <a:pt x="0" y="1139795"/>
                </a:lnTo>
                <a:close/>
              </a:path>
            </a:pathLst>
          </a:custGeom>
          <a:gradFill>
            <a:gsLst>
              <a:gs pos="85000">
                <a:srgbClr val="B5D5F7"/>
              </a:gs>
              <a:gs pos="0">
                <a:schemeClr val="bg1"/>
              </a:gs>
              <a:gs pos="100000">
                <a:schemeClr val="bg1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822960" rtlCol="0" anchor="b" anchorCtr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Early Phase 1, technical information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gathering, surveys, and analysis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BC9772A-6DF3-4A44-A183-54BD06E771C7}"/>
              </a:ext>
            </a:extLst>
          </p:cNvPr>
          <p:cNvSpPr/>
          <p:nvPr/>
        </p:nvSpPr>
        <p:spPr>
          <a:xfrm>
            <a:off x="3983880" y="2101442"/>
            <a:ext cx="269240" cy="27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ABA052C-13B8-4582-9C94-DDF246019664}"/>
              </a:ext>
            </a:extLst>
          </p:cNvPr>
          <p:cNvSpPr/>
          <p:nvPr/>
        </p:nvSpPr>
        <p:spPr>
          <a:xfrm>
            <a:off x="2630407" y="2360868"/>
            <a:ext cx="269240" cy="278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E33211-AE80-46C2-961F-DA3A1A32D259}"/>
              </a:ext>
            </a:extLst>
          </p:cNvPr>
          <p:cNvCxnSpPr>
            <a:cxnSpLocks/>
            <a:stCxn id="53" idx="0"/>
          </p:cNvCxnSpPr>
          <p:nvPr/>
        </p:nvCxnSpPr>
        <p:spPr>
          <a:xfrm>
            <a:off x="2823171" y="282693"/>
            <a:ext cx="0" cy="2468880"/>
          </a:xfrm>
          <a:prstGeom prst="line">
            <a:avLst/>
          </a:prstGeom>
          <a:ln w="28575">
            <a:solidFill>
              <a:srgbClr val="092F5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EE7BC82-F79A-404A-8D77-88048ED3D9C3}"/>
              </a:ext>
            </a:extLst>
          </p:cNvPr>
          <p:cNvSpPr/>
          <p:nvPr/>
        </p:nvSpPr>
        <p:spPr>
          <a:xfrm>
            <a:off x="37788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JUL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7CD117D-5686-402F-A74F-05ECC5AFF1C8}"/>
              </a:ext>
            </a:extLst>
          </p:cNvPr>
          <p:cNvSpPr/>
          <p:nvPr/>
        </p:nvSpPr>
        <p:spPr>
          <a:xfrm>
            <a:off x="97202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AUG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525EBEA-6750-41D9-805A-A68BE13C8D73}"/>
              </a:ext>
            </a:extLst>
          </p:cNvPr>
          <p:cNvSpPr/>
          <p:nvPr/>
        </p:nvSpPr>
        <p:spPr>
          <a:xfrm>
            <a:off x="156617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SEP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00011BE-2BD1-40B9-A973-E5BC66DFD048}"/>
              </a:ext>
            </a:extLst>
          </p:cNvPr>
          <p:cNvSpPr/>
          <p:nvPr/>
        </p:nvSpPr>
        <p:spPr>
          <a:xfrm>
            <a:off x="275446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NOV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DA27B88A-4E2E-485F-BE52-F594FC88AF68}"/>
              </a:ext>
            </a:extLst>
          </p:cNvPr>
          <p:cNvSpPr/>
          <p:nvPr/>
        </p:nvSpPr>
        <p:spPr>
          <a:xfrm>
            <a:off x="394275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JAN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45F3BFF-224B-4E31-B850-CB66B909E2E1}"/>
              </a:ext>
            </a:extLst>
          </p:cNvPr>
          <p:cNvSpPr/>
          <p:nvPr/>
        </p:nvSpPr>
        <p:spPr>
          <a:xfrm>
            <a:off x="334860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DEC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77BFCD0E-572F-4A77-9536-1DB446D738DB}"/>
              </a:ext>
            </a:extLst>
          </p:cNvPr>
          <p:cNvSpPr/>
          <p:nvPr/>
        </p:nvSpPr>
        <p:spPr>
          <a:xfrm>
            <a:off x="1836801" y="1468543"/>
            <a:ext cx="952489" cy="548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50+ BPR sessions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130AFF-6BB9-4769-981F-1F7C51BF577E}"/>
              </a:ext>
            </a:extLst>
          </p:cNvPr>
          <p:cNvSpPr/>
          <p:nvPr/>
        </p:nvSpPr>
        <p:spPr>
          <a:xfrm>
            <a:off x="488951" y="667095"/>
            <a:ext cx="1335499" cy="548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Infor Orientations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3E7A24-F468-4B6E-BC68-5FA2FE4952C1}"/>
              </a:ext>
            </a:extLst>
          </p:cNvPr>
          <p:cNvSpPr/>
          <p:nvPr/>
        </p:nvSpPr>
        <p:spPr>
          <a:xfrm>
            <a:off x="2267959" y="2095453"/>
            <a:ext cx="1730002" cy="548640"/>
          </a:xfrm>
          <a:prstGeom prst="rect">
            <a:avLst/>
          </a:prstGeom>
          <a:gradFill>
            <a:gsLst>
              <a:gs pos="48000">
                <a:srgbClr val="A1CAF5"/>
              </a:gs>
              <a:gs pos="0">
                <a:srgbClr val="E2F3DB"/>
              </a:gs>
              <a:gs pos="100000">
                <a:srgbClr val="A1CAF5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Phase 2 Luma Base Configure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EBF0AC0-03E9-40B9-BDE6-E9BDD5274A6E}"/>
              </a:ext>
            </a:extLst>
          </p:cNvPr>
          <p:cNvSpPr txBox="1"/>
          <p:nvPr/>
        </p:nvSpPr>
        <p:spPr>
          <a:xfrm>
            <a:off x="2593781" y="282694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14504">
                    <a:lumMod val="60000"/>
                    <a:lumOff val="4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sym typeface="Wingdings" panose="05000000000000000000" pitchFamily="2" charset="2"/>
              </a:rPr>
              <a:t>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E14504">
                  <a:lumMod val="60000"/>
                  <a:lumOff val="4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42D406A-DE16-4677-8533-DCE4255A4F29}"/>
              </a:ext>
            </a:extLst>
          </p:cNvPr>
          <p:cNvSpPr/>
          <p:nvPr/>
        </p:nvSpPr>
        <p:spPr>
          <a:xfrm>
            <a:off x="216031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OCT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9CABE12-3263-4F52-B2E6-6B4172DFF216}"/>
              </a:ext>
            </a:extLst>
          </p:cNvPr>
          <p:cNvSpPr/>
          <p:nvPr/>
        </p:nvSpPr>
        <p:spPr>
          <a:xfrm>
            <a:off x="453689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FEB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80FCBF-D56C-4543-BD4A-616CA42843F8}"/>
              </a:ext>
            </a:extLst>
          </p:cNvPr>
          <p:cNvSpPr/>
          <p:nvPr/>
        </p:nvSpPr>
        <p:spPr>
          <a:xfrm>
            <a:off x="631933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MAY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FBA6B3D-1C6A-4177-8828-C0E5A759D163}"/>
              </a:ext>
            </a:extLst>
          </p:cNvPr>
          <p:cNvSpPr/>
          <p:nvPr/>
        </p:nvSpPr>
        <p:spPr>
          <a:xfrm>
            <a:off x="691347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JUN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FD6D622-E3AD-4BDC-8026-70767A70B417}"/>
              </a:ext>
            </a:extLst>
          </p:cNvPr>
          <p:cNvSpPr/>
          <p:nvPr/>
        </p:nvSpPr>
        <p:spPr>
          <a:xfrm>
            <a:off x="750762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JUL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6D99308-7BDA-44B7-BE45-37D31CD3EBA5}"/>
              </a:ext>
            </a:extLst>
          </p:cNvPr>
          <p:cNvSpPr/>
          <p:nvPr/>
        </p:nvSpPr>
        <p:spPr>
          <a:xfrm>
            <a:off x="810176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AUG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52C1E79-2669-47A1-B74E-1A73A133F4C9}"/>
              </a:ext>
            </a:extLst>
          </p:cNvPr>
          <p:cNvSpPr/>
          <p:nvPr/>
        </p:nvSpPr>
        <p:spPr>
          <a:xfrm>
            <a:off x="869591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SEP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F9A37C7-2CD0-4031-82EC-7DD21230302F}"/>
              </a:ext>
            </a:extLst>
          </p:cNvPr>
          <p:cNvSpPr/>
          <p:nvPr/>
        </p:nvSpPr>
        <p:spPr>
          <a:xfrm>
            <a:off x="929005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OCT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764471D-FAB3-46C6-8614-776BFC0CE3F8}"/>
              </a:ext>
            </a:extLst>
          </p:cNvPr>
          <p:cNvSpPr/>
          <p:nvPr/>
        </p:nvSpPr>
        <p:spPr>
          <a:xfrm>
            <a:off x="988420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NOV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65D393C-A789-4155-AEBA-FB5A2C006BEA}"/>
              </a:ext>
            </a:extLst>
          </p:cNvPr>
          <p:cNvSpPr/>
          <p:nvPr/>
        </p:nvSpPr>
        <p:spPr>
          <a:xfrm>
            <a:off x="10478344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DEC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BF6E9CB-1558-474F-A2F1-349D5321BAC8}"/>
              </a:ext>
            </a:extLst>
          </p:cNvPr>
          <p:cNvSpPr/>
          <p:nvPr/>
        </p:nvSpPr>
        <p:spPr>
          <a:xfrm>
            <a:off x="1773868" y="667095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6918597-23A9-48E1-9E66-4F656752C3F5}"/>
              </a:ext>
            </a:extLst>
          </p:cNvPr>
          <p:cNvSpPr/>
          <p:nvPr/>
        </p:nvSpPr>
        <p:spPr>
          <a:xfrm>
            <a:off x="283782" y="3507858"/>
            <a:ext cx="2251579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69863" marR="0" lvl="0" indent="-169863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Finished </a:t>
            </a:r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six BPR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weeks 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105 </a:t>
            </a:r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</a:rPr>
              <a:t>Process Maps</a:t>
            </a:r>
          </a:p>
          <a:p>
            <a:pPr marL="169863" indent="-169863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&gt; 197 </a:t>
            </a:r>
            <a:r>
              <a:rPr lang="en-US" sz="1400" dirty="0">
                <a:solidFill>
                  <a:prstClr val="black"/>
                </a:solidFill>
                <a:latin typeface="Calibri" panose="020F0502020204030204" pitchFamily="34" charset="0"/>
              </a:rPr>
              <a:t>Change Impacts</a:t>
            </a:r>
          </a:p>
          <a:p>
            <a:pPr marL="169863" marR="0" lvl="0" indent="-169863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+ 100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State SME’s</a:t>
            </a:r>
          </a:p>
          <a:p>
            <a:pPr marL="169863" marR="0" lvl="0" indent="-169863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~ 50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BPR sessions</a:t>
            </a:r>
          </a:p>
          <a:p>
            <a:pPr marL="169863" marR="0" lvl="0" indent="-169863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Nearly 10,000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people hours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F11A126-E442-47F3-A51D-B812FA3BC8D1}"/>
              </a:ext>
            </a:extLst>
          </p:cNvPr>
          <p:cNvSpPr/>
          <p:nvPr/>
        </p:nvSpPr>
        <p:spPr>
          <a:xfrm>
            <a:off x="2754951" y="1467575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6751A21-3DF1-4237-839B-D5F0810343D2}"/>
              </a:ext>
            </a:extLst>
          </p:cNvPr>
          <p:cNvSpPr/>
          <p:nvPr/>
        </p:nvSpPr>
        <p:spPr>
          <a:xfrm>
            <a:off x="2834534" y="2888643"/>
            <a:ext cx="1163419" cy="548640"/>
          </a:xfrm>
          <a:prstGeom prst="rect">
            <a:avLst/>
          </a:prstGeom>
          <a:solidFill>
            <a:schemeClr val="accent6">
              <a:lumMod val="25000"/>
              <a:lumOff val="7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Configuration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Workshops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BF83961C-3581-464C-AB49-224688604BDF}"/>
              </a:ext>
            </a:extLst>
          </p:cNvPr>
          <p:cNvSpPr/>
          <p:nvPr/>
        </p:nvSpPr>
        <p:spPr>
          <a:xfrm rot="11539834">
            <a:off x="2180477" y="1884790"/>
            <a:ext cx="343359" cy="326826"/>
          </a:xfrm>
          <a:prstGeom prst="arc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7EB38FB-FE3A-494D-8B23-5A1501ADA9D8}"/>
              </a:ext>
            </a:extLst>
          </p:cNvPr>
          <p:cNvGrpSpPr/>
          <p:nvPr/>
        </p:nvGrpSpPr>
        <p:grpSpPr>
          <a:xfrm>
            <a:off x="2940856" y="2637680"/>
            <a:ext cx="974173" cy="274320"/>
            <a:chOff x="2940856" y="2465160"/>
            <a:chExt cx="974173" cy="274320"/>
          </a:xfrm>
        </p:grpSpPr>
        <p:cxnSp>
          <p:nvCxnSpPr>
            <p:cNvPr id="74" name="Connector: Elbow 9">
              <a:extLst>
                <a:ext uri="{FF2B5EF4-FFF2-40B4-BE49-F238E27FC236}">
                  <a16:creationId xmlns:a16="http://schemas.microsoft.com/office/drawing/2014/main" id="{6AA5D8EB-A5F5-4268-92CB-86CA8734A2D0}"/>
                </a:ext>
              </a:extLst>
            </p:cNvPr>
            <p:cNvCxnSpPr>
              <a:cxnSpLocks/>
            </p:cNvCxnSpPr>
            <p:nvPr/>
          </p:nvCxnSpPr>
          <p:spPr>
            <a:xfrm>
              <a:off x="2940856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or: Elbow 9">
              <a:extLst>
                <a:ext uri="{FF2B5EF4-FFF2-40B4-BE49-F238E27FC236}">
                  <a16:creationId xmlns:a16="http://schemas.microsoft.com/office/drawing/2014/main" id="{CAD4B8AA-9135-4B32-8341-9EA21A85F273}"/>
                </a:ext>
              </a:extLst>
            </p:cNvPr>
            <p:cNvCxnSpPr>
              <a:cxnSpLocks/>
            </p:cNvCxnSpPr>
            <p:nvPr/>
          </p:nvCxnSpPr>
          <p:spPr>
            <a:xfrm>
              <a:off x="3135691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or: Elbow 9">
              <a:extLst>
                <a:ext uri="{FF2B5EF4-FFF2-40B4-BE49-F238E27FC236}">
                  <a16:creationId xmlns:a16="http://schemas.microsoft.com/office/drawing/2014/main" id="{B31DAEC0-D076-43EF-B0AA-DEABE63A75E8}"/>
                </a:ext>
              </a:extLst>
            </p:cNvPr>
            <p:cNvCxnSpPr>
              <a:cxnSpLocks/>
            </p:cNvCxnSpPr>
            <p:nvPr/>
          </p:nvCxnSpPr>
          <p:spPr>
            <a:xfrm>
              <a:off x="3330526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or: Elbow 9">
              <a:extLst>
                <a:ext uri="{FF2B5EF4-FFF2-40B4-BE49-F238E27FC236}">
                  <a16:creationId xmlns:a16="http://schemas.microsoft.com/office/drawing/2014/main" id="{936A03B6-E710-4E67-B52E-1F018D4B8C56}"/>
                </a:ext>
              </a:extLst>
            </p:cNvPr>
            <p:cNvCxnSpPr>
              <a:cxnSpLocks/>
            </p:cNvCxnSpPr>
            <p:nvPr/>
          </p:nvCxnSpPr>
          <p:spPr>
            <a:xfrm>
              <a:off x="3525361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or: Elbow 9">
              <a:extLst>
                <a:ext uri="{FF2B5EF4-FFF2-40B4-BE49-F238E27FC236}">
                  <a16:creationId xmlns:a16="http://schemas.microsoft.com/office/drawing/2014/main" id="{1DD78267-4B5F-46A5-9A1E-30B591DF1AB5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96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or: Elbow 9">
              <a:extLst>
                <a:ext uri="{FF2B5EF4-FFF2-40B4-BE49-F238E27FC236}">
                  <a16:creationId xmlns:a16="http://schemas.microsoft.com/office/drawing/2014/main" id="{757FD463-A7E2-43D0-8699-690411FD9B63}"/>
                </a:ext>
              </a:extLst>
            </p:cNvPr>
            <p:cNvCxnSpPr>
              <a:cxnSpLocks/>
            </p:cNvCxnSpPr>
            <p:nvPr/>
          </p:nvCxnSpPr>
          <p:spPr>
            <a:xfrm>
              <a:off x="3915029" y="2465160"/>
              <a:ext cx="0" cy="274320"/>
            </a:xfrm>
            <a:prstGeom prst="straightConnector1">
              <a:avLst/>
            </a:prstGeom>
            <a:ln w="127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690C75FE-2F5D-45E8-B468-7B3257D64BCF}"/>
              </a:ext>
            </a:extLst>
          </p:cNvPr>
          <p:cNvSpPr/>
          <p:nvPr/>
        </p:nvSpPr>
        <p:spPr>
          <a:xfrm>
            <a:off x="3975093" y="2094484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9E98C5F-D7E4-4433-A610-B914AA962DB5}"/>
              </a:ext>
            </a:extLst>
          </p:cNvPr>
          <p:cNvSpPr/>
          <p:nvPr/>
        </p:nvSpPr>
        <p:spPr>
          <a:xfrm>
            <a:off x="3976814" y="2887674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DF6B054-8B90-480C-A9FD-A163DAFB6BCD}"/>
              </a:ext>
            </a:extLst>
          </p:cNvPr>
          <p:cNvSpPr/>
          <p:nvPr/>
        </p:nvSpPr>
        <p:spPr>
          <a:xfrm rot="16200000">
            <a:off x="3493955" y="2707984"/>
            <a:ext cx="1423096" cy="176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Jan 13, 2022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065C6C7-1FDA-4EC6-8CA2-572E2D021EEC}"/>
              </a:ext>
            </a:extLst>
          </p:cNvPr>
          <p:cNvSpPr txBox="1"/>
          <p:nvPr/>
        </p:nvSpPr>
        <p:spPr>
          <a:xfrm>
            <a:off x="803352" y="2568954"/>
            <a:ext cx="1046030" cy="553998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infor 7.2 WFM Multi- Tenant Commercial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7703B75-C26B-4CC2-9A6B-DF002EDF1BA2}"/>
              </a:ext>
            </a:extLst>
          </p:cNvPr>
          <p:cNvCxnSpPr>
            <a:cxnSpLocks/>
            <a:stCxn id="83" idx="3"/>
            <a:endCxn id="93" idx="2"/>
          </p:cNvCxnSpPr>
          <p:nvPr/>
        </p:nvCxnSpPr>
        <p:spPr>
          <a:xfrm flipV="1">
            <a:off x="1849382" y="2639729"/>
            <a:ext cx="915645" cy="206224"/>
          </a:xfrm>
          <a:prstGeom prst="bentConnector2">
            <a:avLst/>
          </a:prstGeom>
          <a:ln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3035ED1-94A7-4A69-A042-1D64A406306E}"/>
              </a:ext>
            </a:extLst>
          </p:cNvPr>
          <p:cNvSpPr/>
          <p:nvPr/>
        </p:nvSpPr>
        <p:spPr>
          <a:xfrm>
            <a:off x="5153797" y="3534931"/>
            <a:ext cx="543668" cy="548640"/>
          </a:xfrm>
          <a:prstGeom prst="rect">
            <a:avLst/>
          </a:prstGeom>
          <a:solidFill>
            <a:schemeClr val="accent6">
              <a:lumMod val="25000"/>
              <a:lumOff val="7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Sprint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95CB831-B40B-4BFA-8964-3C980A88A9D8}"/>
              </a:ext>
            </a:extLst>
          </p:cNvPr>
          <p:cNvSpPr/>
          <p:nvPr/>
        </p:nvSpPr>
        <p:spPr>
          <a:xfrm>
            <a:off x="4009559" y="3534931"/>
            <a:ext cx="543668" cy="548640"/>
          </a:xfrm>
          <a:prstGeom prst="rect">
            <a:avLst/>
          </a:prstGeom>
          <a:solidFill>
            <a:schemeClr val="accent6">
              <a:lumMod val="25000"/>
              <a:lumOff val="7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Sprint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A493941-ED87-4817-AAF6-E7FF2BC15B6B}"/>
              </a:ext>
            </a:extLst>
          </p:cNvPr>
          <p:cNvSpPr/>
          <p:nvPr/>
        </p:nvSpPr>
        <p:spPr>
          <a:xfrm>
            <a:off x="4581678" y="3534931"/>
            <a:ext cx="543668" cy="548640"/>
          </a:xfrm>
          <a:prstGeom prst="rect">
            <a:avLst/>
          </a:prstGeom>
          <a:solidFill>
            <a:schemeClr val="accent6">
              <a:lumMod val="25000"/>
              <a:lumOff val="7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Sprint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C16BC41-919F-4EDB-8A20-9FF7652C8051}"/>
              </a:ext>
            </a:extLst>
          </p:cNvPr>
          <p:cNvSpPr/>
          <p:nvPr/>
        </p:nvSpPr>
        <p:spPr>
          <a:xfrm>
            <a:off x="3993227" y="4329090"/>
            <a:ext cx="1704237" cy="548640"/>
          </a:xfrm>
          <a:prstGeom prst="rect">
            <a:avLst/>
          </a:prstGeom>
          <a:solidFill>
            <a:schemeClr val="accent6">
              <a:lumMod val="25000"/>
              <a:lumOff val="7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User Validation of Luma Functions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80BADCB4-26AD-437C-8EAE-25F796C0EA5E}"/>
              </a:ext>
            </a:extLst>
          </p:cNvPr>
          <p:cNvSpPr/>
          <p:nvPr/>
        </p:nvSpPr>
        <p:spPr>
          <a:xfrm>
            <a:off x="5696881" y="303148"/>
            <a:ext cx="45719" cy="6554852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114" name="Connector: Elbow 9">
            <a:extLst>
              <a:ext uri="{FF2B5EF4-FFF2-40B4-BE49-F238E27FC236}">
                <a16:creationId xmlns:a16="http://schemas.microsoft.com/office/drawing/2014/main" id="{40AAA42D-471F-4E9A-90DB-D086ABCC5EB7}"/>
              </a:ext>
            </a:extLst>
          </p:cNvPr>
          <p:cNvCxnSpPr>
            <a:cxnSpLocks/>
          </p:cNvCxnSpPr>
          <p:nvPr/>
        </p:nvCxnSpPr>
        <p:spPr>
          <a:xfrm>
            <a:off x="4153706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Elbow 9">
            <a:extLst>
              <a:ext uri="{FF2B5EF4-FFF2-40B4-BE49-F238E27FC236}">
                <a16:creationId xmlns:a16="http://schemas.microsoft.com/office/drawing/2014/main" id="{875F9B3C-EDA9-4A4F-9D20-92829E3EF4B7}"/>
              </a:ext>
            </a:extLst>
          </p:cNvPr>
          <p:cNvCxnSpPr>
            <a:cxnSpLocks/>
          </p:cNvCxnSpPr>
          <p:nvPr/>
        </p:nvCxnSpPr>
        <p:spPr>
          <a:xfrm>
            <a:off x="4439981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Elbow 9">
            <a:extLst>
              <a:ext uri="{FF2B5EF4-FFF2-40B4-BE49-F238E27FC236}">
                <a16:creationId xmlns:a16="http://schemas.microsoft.com/office/drawing/2014/main" id="{D5F40367-7025-4847-9CA6-96F5376EAF33}"/>
              </a:ext>
            </a:extLst>
          </p:cNvPr>
          <p:cNvCxnSpPr>
            <a:cxnSpLocks/>
          </p:cNvCxnSpPr>
          <p:nvPr/>
        </p:nvCxnSpPr>
        <p:spPr>
          <a:xfrm>
            <a:off x="4726256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or: Elbow 9">
            <a:extLst>
              <a:ext uri="{FF2B5EF4-FFF2-40B4-BE49-F238E27FC236}">
                <a16:creationId xmlns:a16="http://schemas.microsoft.com/office/drawing/2014/main" id="{3F75BB03-C918-48A1-B1CC-55356DB69DB2}"/>
              </a:ext>
            </a:extLst>
          </p:cNvPr>
          <p:cNvCxnSpPr>
            <a:cxnSpLocks/>
          </p:cNvCxnSpPr>
          <p:nvPr/>
        </p:nvCxnSpPr>
        <p:spPr>
          <a:xfrm>
            <a:off x="5012531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9">
            <a:extLst>
              <a:ext uri="{FF2B5EF4-FFF2-40B4-BE49-F238E27FC236}">
                <a16:creationId xmlns:a16="http://schemas.microsoft.com/office/drawing/2014/main" id="{577B6075-D869-4649-B9CE-1F45EA11B2EB}"/>
              </a:ext>
            </a:extLst>
          </p:cNvPr>
          <p:cNvCxnSpPr>
            <a:cxnSpLocks/>
          </p:cNvCxnSpPr>
          <p:nvPr/>
        </p:nvCxnSpPr>
        <p:spPr>
          <a:xfrm>
            <a:off x="5298806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9">
            <a:extLst>
              <a:ext uri="{FF2B5EF4-FFF2-40B4-BE49-F238E27FC236}">
                <a16:creationId xmlns:a16="http://schemas.microsoft.com/office/drawing/2014/main" id="{6ECBF8D1-3D0A-4C8B-B09D-FEBCF78330B1}"/>
              </a:ext>
            </a:extLst>
          </p:cNvPr>
          <p:cNvCxnSpPr>
            <a:cxnSpLocks/>
          </p:cNvCxnSpPr>
          <p:nvPr/>
        </p:nvCxnSpPr>
        <p:spPr>
          <a:xfrm>
            <a:off x="5585079" y="4083571"/>
            <a:ext cx="0" cy="274320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4BF8F17-72E4-4507-A408-A02B8C4DBA60}"/>
              </a:ext>
            </a:extLst>
          </p:cNvPr>
          <p:cNvSpPr/>
          <p:nvPr/>
        </p:nvSpPr>
        <p:spPr>
          <a:xfrm>
            <a:off x="3949691" y="4972071"/>
            <a:ext cx="1175655" cy="548640"/>
          </a:xfrm>
          <a:prstGeom prst="rect">
            <a:avLst/>
          </a:prstGeom>
          <a:gradFill>
            <a:gsLst>
              <a:gs pos="45000">
                <a:srgbClr val="A1CAF5"/>
              </a:gs>
              <a:gs pos="0">
                <a:schemeClr val="bg1"/>
              </a:gs>
              <a:gs pos="100000">
                <a:srgbClr val="A1CAF5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Conversion Building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EE8F0DB-3342-4BDA-B5A3-F602AAEF93B5}"/>
              </a:ext>
            </a:extLst>
          </p:cNvPr>
          <p:cNvSpPr/>
          <p:nvPr/>
        </p:nvSpPr>
        <p:spPr>
          <a:xfrm>
            <a:off x="3944966" y="5577518"/>
            <a:ext cx="1175656" cy="548640"/>
          </a:xfrm>
          <a:prstGeom prst="rect">
            <a:avLst/>
          </a:prstGeom>
          <a:gradFill>
            <a:gsLst>
              <a:gs pos="45000">
                <a:srgbClr val="A1CAF5"/>
              </a:gs>
              <a:gs pos="0">
                <a:schemeClr val="bg1"/>
              </a:gs>
              <a:gs pos="100000">
                <a:srgbClr val="A1CAF5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Interface Building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5E12F1F-6929-4D51-87F2-07877FF1AC2D}"/>
              </a:ext>
            </a:extLst>
          </p:cNvPr>
          <p:cNvSpPr/>
          <p:nvPr/>
        </p:nvSpPr>
        <p:spPr>
          <a:xfrm>
            <a:off x="5150955" y="4972070"/>
            <a:ext cx="1140654" cy="548639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Practice Conversion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6C8FEFA-4960-48AB-9514-2F079A6992FD}"/>
              </a:ext>
            </a:extLst>
          </p:cNvPr>
          <p:cNvSpPr/>
          <p:nvPr/>
        </p:nvSpPr>
        <p:spPr>
          <a:xfrm>
            <a:off x="5150956" y="5577517"/>
            <a:ext cx="1140653" cy="548639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Interface Testing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6FCC00A-C083-4D6E-8573-E6A28867A555}"/>
              </a:ext>
            </a:extLst>
          </p:cNvPr>
          <p:cNvGrpSpPr/>
          <p:nvPr/>
        </p:nvGrpSpPr>
        <p:grpSpPr>
          <a:xfrm>
            <a:off x="6319330" y="1209608"/>
            <a:ext cx="2348858" cy="548640"/>
            <a:chOff x="6319330" y="323867"/>
            <a:chExt cx="2348858" cy="548640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A3562F96-EC6F-468E-BEDA-03A7779329CE}"/>
                </a:ext>
              </a:extLst>
            </p:cNvPr>
            <p:cNvSpPr/>
            <p:nvPr/>
          </p:nvSpPr>
          <p:spPr>
            <a:xfrm>
              <a:off x="6319330" y="323867"/>
              <a:ext cx="1160569" cy="548640"/>
            </a:xfrm>
            <a:prstGeom prst="rect">
              <a:avLst/>
            </a:prstGeom>
            <a:solidFill>
              <a:srgbClr val="A1CAF5"/>
            </a:solidFill>
            <a:ln w="63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Ins="0" rtlCol="0" anchor="ctr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Payroll/Time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Compare 1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F267432A-0DF0-41F3-84FF-915F5C4BB201}"/>
                </a:ext>
              </a:extLst>
            </p:cNvPr>
            <p:cNvSpPr/>
            <p:nvPr/>
          </p:nvSpPr>
          <p:spPr>
            <a:xfrm>
              <a:off x="7507619" y="323867"/>
              <a:ext cx="566424" cy="548640"/>
            </a:xfrm>
            <a:prstGeom prst="rect">
              <a:avLst/>
            </a:prstGeom>
            <a:solidFill>
              <a:srgbClr val="A1CAF5"/>
            </a:solidFill>
            <a:ln w="63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6F76CC9-6B64-40CC-9158-A9508991093A}"/>
                </a:ext>
              </a:extLst>
            </p:cNvPr>
            <p:cNvSpPr/>
            <p:nvPr/>
          </p:nvSpPr>
          <p:spPr>
            <a:xfrm>
              <a:off x="8101764" y="323867"/>
              <a:ext cx="566424" cy="548640"/>
            </a:xfrm>
            <a:prstGeom prst="rect">
              <a:avLst/>
            </a:prstGeom>
            <a:solidFill>
              <a:srgbClr val="A1CAF5"/>
            </a:solidFill>
            <a:ln w="63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3</a:t>
              </a:r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9AC12DA-DA6E-4807-8002-4A03BC47BCB1}"/>
              </a:ext>
            </a:extLst>
          </p:cNvPr>
          <p:cNvSpPr/>
          <p:nvPr/>
        </p:nvSpPr>
        <p:spPr>
          <a:xfrm>
            <a:off x="6319330" y="3532807"/>
            <a:ext cx="1754713" cy="1344924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Scenario Testing</a:t>
            </a:r>
          </a:p>
          <a:p>
            <a:pPr marL="171450" marR="0" lvl="0" indent="-1143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User Story Integration</a:t>
            </a:r>
          </a:p>
          <a:p>
            <a:pPr marL="171450" marR="0" lvl="0" indent="-1143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End to End</a:t>
            </a:r>
          </a:p>
          <a:p>
            <a:pPr marL="171450" marR="0" lvl="0" indent="-1143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Agency Life Cycles</a:t>
            </a:r>
          </a:p>
          <a:p>
            <a:pPr marL="171450" marR="0" lvl="0" indent="-1143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Employee Life Cycles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3D78B664-EC66-4CF2-9ABB-6888AA282BF0}"/>
              </a:ext>
            </a:extLst>
          </p:cNvPr>
          <p:cNvSpPr/>
          <p:nvPr/>
        </p:nvSpPr>
        <p:spPr>
          <a:xfrm>
            <a:off x="8058613" y="3533185"/>
            <a:ext cx="45719" cy="1344168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67EF08A-EA2A-4A80-9333-D1F21A156BA5}"/>
              </a:ext>
            </a:extLst>
          </p:cNvPr>
          <p:cNvSpPr/>
          <p:nvPr/>
        </p:nvSpPr>
        <p:spPr>
          <a:xfrm>
            <a:off x="4451349" y="2102377"/>
            <a:ext cx="4077778" cy="134492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9144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Using requirements, process maps, user stories and functional roles, Deloitte will build the three Phase 2 components of Luma (HR, Payroll, and Time (WFM)) with input from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Amber’s Core Team (Payroll and Time (WFM)) and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Ashleigh’s Core Team (HR) 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F06511E-E904-4AE2-BD45-AFCAAA51AFD8}"/>
              </a:ext>
            </a:extLst>
          </p:cNvPr>
          <p:cNvSpPr/>
          <p:nvPr/>
        </p:nvSpPr>
        <p:spPr>
          <a:xfrm>
            <a:off x="6268749" y="4972069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5014789-D352-4B26-8CDE-F3869ADABD9F}"/>
              </a:ext>
            </a:extLst>
          </p:cNvPr>
          <p:cNvSpPr/>
          <p:nvPr/>
        </p:nvSpPr>
        <p:spPr>
          <a:xfrm>
            <a:off x="6268748" y="5577517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0C3D0AD-3E06-4252-99AE-075D5C34B083}"/>
              </a:ext>
            </a:extLst>
          </p:cNvPr>
          <p:cNvSpPr/>
          <p:nvPr/>
        </p:nvSpPr>
        <p:spPr>
          <a:xfrm>
            <a:off x="8650190" y="1209608"/>
            <a:ext cx="45719" cy="54864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FE08927-2FBD-42A8-9D89-5467370C5F6A}"/>
              </a:ext>
            </a:extLst>
          </p:cNvPr>
          <p:cNvSpPr txBox="1"/>
          <p:nvPr/>
        </p:nvSpPr>
        <p:spPr>
          <a:xfrm>
            <a:off x="5012611" y="1330169"/>
            <a:ext cx="618844" cy="369332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P2 Scope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Defined</a:t>
            </a:r>
          </a:p>
        </p:txBody>
      </p:sp>
      <p:cxnSp>
        <p:nvCxnSpPr>
          <p:cNvPr id="137" name="Straight Arrow Connector 42">
            <a:extLst>
              <a:ext uri="{FF2B5EF4-FFF2-40B4-BE49-F238E27FC236}">
                <a16:creationId xmlns:a16="http://schemas.microsoft.com/office/drawing/2014/main" id="{81CCF968-DC9C-4479-A163-77E2A9B3F849}"/>
              </a:ext>
            </a:extLst>
          </p:cNvPr>
          <p:cNvCxnSpPr>
            <a:cxnSpLocks/>
          </p:cNvCxnSpPr>
          <p:nvPr/>
        </p:nvCxnSpPr>
        <p:spPr>
          <a:xfrm>
            <a:off x="5148241" y="1729878"/>
            <a:ext cx="5486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445F17D-1F06-4FC6-940D-9B8F3FA75079}"/>
              </a:ext>
            </a:extLst>
          </p:cNvPr>
          <p:cNvSpPr/>
          <p:nvPr/>
        </p:nvSpPr>
        <p:spPr>
          <a:xfrm>
            <a:off x="1836802" y="6212267"/>
            <a:ext cx="3281604" cy="361053"/>
          </a:xfrm>
          <a:prstGeom prst="rect">
            <a:avLst/>
          </a:prstGeom>
          <a:gradFill>
            <a:gsLst>
              <a:gs pos="45000">
                <a:srgbClr val="A1CAF5"/>
              </a:gs>
              <a:gs pos="0">
                <a:schemeClr val="bg1"/>
              </a:gs>
              <a:gs pos="100000">
                <a:srgbClr val="A1CAF5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Get End User Needs/Change Impacts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EFBB385-A31B-4420-B6DC-B6EA68FB3314}"/>
              </a:ext>
            </a:extLst>
          </p:cNvPr>
          <p:cNvSpPr/>
          <p:nvPr/>
        </p:nvSpPr>
        <p:spPr>
          <a:xfrm>
            <a:off x="5150955" y="6212267"/>
            <a:ext cx="2923087" cy="361053"/>
          </a:xfrm>
          <a:prstGeom prst="rect">
            <a:avLst/>
          </a:prstGeom>
          <a:gradFill>
            <a:gsLst>
              <a:gs pos="12000">
                <a:srgbClr val="A1CAF5"/>
              </a:gs>
              <a:gs pos="0">
                <a:schemeClr val="bg1"/>
              </a:gs>
              <a:gs pos="100000">
                <a:srgbClr val="A1CAF5"/>
              </a:gs>
            </a:gsLst>
            <a:lin ang="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0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End User Training Developed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98E6FCE-E0AF-46FC-B892-E20B832083FE}"/>
              </a:ext>
            </a:extLst>
          </p:cNvPr>
          <p:cNvSpPr/>
          <p:nvPr/>
        </p:nvSpPr>
        <p:spPr>
          <a:xfrm>
            <a:off x="9887245" y="4139575"/>
            <a:ext cx="1155897" cy="1900577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End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Training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E512F73-E6DC-4099-A6A8-46C0B5223746}"/>
              </a:ext>
            </a:extLst>
          </p:cNvPr>
          <p:cNvSpPr/>
          <p:nvPr/>
        </p:nvSpPr>
        <p:spPr>
          <a:xfrm>
            <a:off x="10474613" y="890479"/>
            <a:ext cx="566424" cy="750496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Go Live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52B1FC6-93AD-4119-B13E-41615EF2B622}"/>
              </a:ext>
            </a:extLst>
          </p:cNvPr>
          <p:cNvSpPr/>
          <p:nvPr/>
        </p:nvSpPr>
        <p:spPr>
          <a:xfrm>
            <a:off x="9810760" y="6212267"/>
            <a:ext cx="45719" cy="36576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159" name="Connector: Elbow 9">
            <a:extLst>
              <a:ext uri="{FF2B5EF4-FFF2-40B4-BE49-F238E27FC236}">
                <a16:creationId xmlns:a16="http://schemas.microsoft.com/office/drawing/2014/main" id="{56D559C7-C702-40AC-BB89-E404416DEE5A}"/>
              </a:ext>
            </a:extLst>
          </p:cNvPr>
          <p:cNvCxnSpPr>
            <a:cxnSpLocks/>
            <a:stCxn id="158" idx="3"/>
            <a:endCxn id="156" idx="2"/>
          </p:cNvCxnSpPr>
          <p:nvPr/>
        </p:nvCxnSpPr>
        <p:spPr>
          <a:xfrm flipV="1">
            <a:off x="9856479" y="6040152"/>
            <a:ext cx="608715" cy="354995"/>
          </a:xfrm>
          <a:prstGeom prst="bentConnector2">
            <a:avLst/>
          </a:prstGeom>
          <a:ln w="127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42">
            <a:extLst>
              <a:ext uri="{FF2B5EF4-FFF2-40B4-BE49-F238E27FC236}">
                <a16:creationId xmlns:a16="http://schemas.microsoft.com/office/drawing/2014/main" id="{0ECABD3D-16A9-4539-9850-6B8AC6671ED8}"/>
              </a:ext>
            </a:extLst>
          </p:cNvPr>
          <p:cNvCxnSpPr>
            <a:cxnSpLocks/>
            <a:stCxn id="156" idx="0"/>
            <a:endCxn id="157" idx="2"/>
          </p:cNvCxnSpPr>
          <p:nvPr/>
        </p:nvCxnSpPr>
        <p:spPr>
          <a:xfrm rot="5400000" flipH="1" flipV="1">
            <a:off x="9362209" y="2743960"/>
            <a:ext cx="2498600" cy="29263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DC7113CE-68F6-4962-8E5E-97324C2DE38C}"/>
              </a:ext>
            </a:extLst>
          </p:cNvPr>
          <p:cNvGrpSpPr/>
          <p:nvPr/>
        </p:nvGrpSpPr>
        <p:grpSpPr>
          <a:xfrm>
            <a:off x="10131285" y="2396888"/>
            <a:ext cx="1005840" cy="1005840"/>
            <a:chOff x="9680731" y="2638233"/>
            <a:chExt cx="1005840" cy="1005840"/>
          </a:xfrm>
        </p:grpSpPr>
        <p:sp>
          <p:nvSpPr>
            <p:cNvPr id="165" name="Diamond 164">
              <a:extLst>
                <a:ext uri="{FF2B5EF4-FFF2-40B4-BE49-F238E27FC236}">
                  <a16:creationId xmlns:a16="http://schemas.microsoft.com/office/drawing/2014/main" id="{DB9FE549-6CBD-45AC-BE58-672770EA197F}"/>
                </a:ext>
              </a:extLst>
            </p:cNvPr>
            <p:cNvSpPr/>
            <p:nvPr/>
          </p:nvSpPr>
          <p:spPr>
            <a:xfrm>
              <a:off x="9680731" y="2638233"/>
              <a:ext cx="1005840" cy="1005840"/>
            </a:xfrm>
            <a:prstGeom prst="diamond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E45E8385-6BA1-4D6F-B3CC-885851881D78}"/>
                </a:ext>
              </a:extLst>
            </p:cNvPr>
            <p:cNvSpPr/>
            <p:nvPr/>
          </p:nvSpPr>
          <p:spPr>
            <a:xfrm>
              <a:off x="9706116" y="2956487"/>
              <a:ext cx="9550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Monitor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5E902E0A-8072-491D-995A-C4689B7EE3E6}"/>
              </a:ext>
            </a:extLst>
          </p:cNvPr>
          <p:cNvSpPr txBox="1"/>
          <p:nvPr/>
        </p:nvSpPr>
        <p:spPr>
          <a:xfrm>
            <a:off x="8645139" y="2019070"/>
            <a:ext cx="1460761" cy="369332"/>
          </a:xfrm>
          <a:prstGeom prst="rect">
            <a:avLst/>
          </a:prstGeom>
          <a:noFill/>
        </p:spPr>
        <p:txBody>
          <a:bodyPr wrap="square" lIns="0" tIns="0" rIns="4572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 Showstoppers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Create Workarounds</a:t>
            </a:r>
          </a:p>
        </p:txBody>
      </p:sp>
      <p:cxnSp>
        <p:nvCxnSpPr>
          <p:cNvPr id="173" name="Straight Arrow Connector 42">
            <a:extLst>
              <a:ext uri="{FF2B5EF4-FFF2-40B4-BE49-F238E27FC236}">
                <a16:creationId xmlns:a16="http://schemas.microsoft.com/office/drawing/2014/main" id="{818581AD-67BB-4CE7-8C0D-5703FCC4F146}"/>
              </a:ext>
            </a:extLst>
          </p:cNvPr>
          <p:cNvCxnSpPr>
            <a:cxnSpLocks/>
            <a:stCxn id="172" idx="2"/>
          </p:cNvCxnSpPr>
          <p:nvPr/>
        </p:nvCxnSpPr>
        <p:spPr>
          <a:xfrm rot="5400000">
            <a:off x="8049640" y="2525562"/>
            <a:ext cx="1463040" cy="1188720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5A567F9-E776-44D5-8E12-3674387485C3}"/>
              </a:ext>
            </a:extLst>
          </p:cNvPr>
          <p:cNvGrpSpPr/>
          <p:nvPr/>
        </p:nvGrpSpPr>
        <p:grpSpPr>
          <a:xfrm>
            <a:off x="6586969" y="4751519"/>
            <a:ext cx="2457236" cy="1481928"/>
            <a:chOff x="6586969" y="4578999"/>
            <a:chExt cx="2457236" cy="1554480"/>
          </a:xfrm>
        </p:grpSpPr>
        <p:cxnSp>
          <p:nvCxnSpPr>
            <p:cNvPr id="149" name="Connector: Elbow 9">
              <a:extLst>
                <a:ext uri="{FF2B5EF4-FFF2-40B4-BE49-F238E27FC236}">
                  <a16:creationId xmlns:a16="http://schemas.microsoft.com/office/drawing/2014/main" id="{521CB812-4CBE-49BA-B719-CB28E42796A6}"/>
                </a:ext>
              </a:extLst>
            </p:cNvPr>
            <p:cNvCxnSpPr>
              <a:cxnSpLocks/>
            </p:cNvCxnSpPr>
            <p:nvPr/>
          </p:nvCxnSpPr>
          <p:spPr>
            <a:xfrm>
              <a:off x="6586969" y="4761879"/>
              <a:ext cx="0" cy="137160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or: Elbow 9">
              <a:extLst>
                <a:ext uri="{FF2B5EF4-FFF2-40B4-BE49-F238E27FC236}">
                  <a16:creationId xmlns:a16="http://schemas.microsoft.com/office/drawing/2014/main" id="{EB83983C-D9A5-4B64-B150-975A830725AD}"/>
                </a:ext>
              </a:extLst>
            </p:cNvPr>
            <p:cNvCxnSpPr>
              <a:cxnSpLocks/>
            </p:cNvCxnSpPr>
            <p:nvPr/>
          </p:nvCxnSpPr>
          <p:spPr>
            <a:xfrm>
              <a:off x="7211980" y="4761879"/>
              <a:ext cx="0" cy="137160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or: Elbow 9">
              <a:extLst>
                <a:ext uri="{FF2B5EF4-FFF2-40B4-BE49-F238E27FC236}">
                  <a16:creationId xmlns:a16="http://schemas.microsoft.com/office/drawing/2014/main" id="{B09032D7-9599-4DCB-8809-7E91852DCDF8}"/>
                </a:ext>
              </a:extLst>
            </p:cNvPr>
            <p:cNvCxnSpPr>
              <a:cxnSpLocks/>
            </p:cNvCxnSpPr>
            <p:nvPr/>
          </p:nvCxnSpPr>
          <p:spPr>
            <a:xfrm>
              <a:off x="7836991" y="4761879"/>
              <a:ext cx="0" cy="137160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or: Elbow 9">
              <a:extLst>
                <a:ext uri="{FF2B5EF4-FFF2-40B4-BE49-F238E27FC236}">
                  <a16:creationId xmlns:a16="http://schemas.microsoft.com/office/drawing/2014/main" id="{2FA4CBB3-E1D4-449E-A190-069894B11989}"/>
                </a:ext>
              </a:extLst>
            </p:cNvPr>
            <p:cNvCxnSpPr>
              <a:cxnSpLocks/>
            </p:cNvCxnSpPr>
            <p:nvPr/>
          </p:nvCxnSpPr>
          <p:spPr>
            <a:xfrm>
              <a:off x="8398644" y="4578999"/>
              <a:ext cx="0" cy="155448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or: Elbow 9">
              <a:extLst>
                <a:ext uri="{FF2B5EF4-FFF2-40B4-BE49-F238E27FC236}">
                  <a16:creationId xmlns:a16="http://schemas.microsoft.com/office/drawing/2014/main" id="{A0CB7D99-300D-47F3-8F74-6D6A149ECB55}"/>
                </a:ext>
              </a:extLst>
            </p:cNvPr>
            <p:cNvCxnSpPr>
              <a:cxnSpLocks/>
            </p:cNvCxnSpPr>
            <p:nvPr/>
          </p:nvCxnSpPr>
          <p:spPr>
            <a:xfrm>
              <a:off x="9044205" y="4578999"/>
              <a:ext cx="0" cy="155448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TextBox 185">
            <a:extLst>
              <a:ext uri="{FF2B5EF4-FFF2-40B4-BE49-F238E27FC236}">
                <a16:creationId xmlns:a16="http://schemas.microsoft.com/office/drawing/2014/main" id="{0CC16C46-102E-42DF-A63C-992FFA27AC0D}"/>
              </a:ext>
            </a:extLst>
          </p:cNvPr>
          <p:cNvSpPr txBox="1"/>
          <p:nvPr/>
        </p:nvSpPr>
        <p:spPr>
          <a:xfrm>
            <a:off x="3215004" y="1587027"/>
            <a:ext cx="1806992" cy="369332"/>
          </a:xfrm>
          <a:prstGeom prst="rect">
            <a:avLst/>
          </a:prstGeom>
          <a:noFill/>
        </p:spPr>
        <p:txBody>
          <a:bodyPr wrap="square" lIns="45720" tIns="0" rIns="4572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infor 7.2 WFM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Multi-Tenant Government</a:t>
            </a:r>
          </a:p>
        </p:txBody>
      </p:sp>
      <p:cxnSp>
        <p:nvCxnSpPr>
          <p:cNvPr id="188" name="Straight Arrow Connector 42">
            <a:extLst>
              <a:ext uri="{FF2B5EF4-FFF2-40B4-BE49-F238E27FC236}">
                <a16:creationId xmlns:a16="http://schemas.microsoft.com/office/drawing/2014/main" id="{5ECB5DB7-4313-4124-B2D2-B5664A213587}"/>
              </a:ext>
            </a:extLst>
          </p:cNvPr>
          <p:cNvCxnSpPr>
            <a:cxnSpLocks/>
            <a:stCxn id="186" idx="2"/>
            <a:endCxn id="190" idx="0"/>
          </p:cNvCxnSpPr>
          <p:nvPr/>
        </p:nvCxnSpPr>
        <p:spPr>
          <a:xfrm>
            <a:off x="4118500" y="1956359"/>
            <a:ext cx="0" cy="1450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E73C9E5-8A29-4D1F-A0EA-CCF9238F2B4B}"/>
              </a:ext>
            </a:extLst>
          </p:cNvPr>
          <p:cNvSpPr/>
          <p:nvPr/>
        </p:nvSpPr>
        <p:spPr>
          <a:xfrm>
            <a:off x="8096902" y="6212267"/>
            <a:ext cx="1713848" cy="361053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Training Tested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1B8973E-A5FC-43D1-99AA-B9881BC4F00C}"/>
              </a:ext>
            </a:extLst>
          </p:cNvPr>
          <p:cNvSpPr/>
          <p:nvPr/>
        </p:nvSpPr>
        <p:spPr>
          <a:xfrm>
            <a:off x="8051182" y="6212267"/>
            <a:ext cx="45719" cy="36576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4539EDB-90E4-4A6A-911C-AB2237759987}"/>
              </a:ext>
            </a:extLst>
          </p:cNvPr>
          <p:cNvSpPr/>
          <p:nvPr/>
        </p:nvSpPr>
        <p:spPr>
          <a:xfrm>
            <a:off x="8104332" y="4176300"/>
            <a:ext cx="1138085" cy="914400"/>
          </a:xfrm>
          <a:prstGeom prst="rect">
            <a:avLst/>
          </a:prstGeom>
          <a:solidFill>
            <a:srgbClr val="A1CAF5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User Acceptance Testing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47F9613-2D02-4337-9D32-AFF215103A5D}"/>
              </a:ext>
            </a:extLst>
          </p:cNvPr>
          <p:cNvSpPr/>
          <p:nvPr/>
        </p:nvSpPr>
        <p:spPr>
          <a:xfrm>
            <a:off x="9196698" y="4176300"/>
            <a:ext cx="45719" cy="914400"/>
          </a:xfrm>
          <a:prstGeom prst="rect">
            <a:avLst/>
          </a:prstGeom>
          <a:solidFill>
            <a:srgbClr val="FF0000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5ED6E05-5E65-4B7E-8843-B860DDC1397C}"/>
              </a:ext>
            </a:extLst>
          </p:cNvPr>
          <p:cNvSpPr/>
          <p:nvPr/>
        </p:nvSpPr>
        <p:spPr>
          <a:xfrm>
            <a:off x="486459" y="6569118"/>
            <a:ext cx="5210422" cy="289302"/>
          </a:xfrm>
          <a:prstGeom prst="rect">
            <a:avLst/>
          </a:prstGeom>
          <a:gradFill>
            <a:gsLst>
              <a:gs pos="33000">
                <a:srgbClr val="FFE4A9"/>
              </a:gs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SCOPE MANAGEMENT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67EDEB1-820B-4E92-80EF-B43FAF34A571}"/>
              </a:ext>
            </a:extLst>
          </p:cNvPr>
          <p:cNvSpPr/>
          <p:nvPr/>
        </p:nvSpPr>
        <p:spPr>
          <a:xfrm>
            <a:off x="5742600" y="6571765"/>
            <a:ext cx="2953309" cy="289302"/>
          </a:xfrm>
          <a:prstGeom prst="rect">
            <a:avLst/>
          </a:prstGeom>
          <a:gradFill>
            <a:gsLst>
              <a:gs pos="33000">
                <a:srgbClr val="FFE4A9"/>
              </a:gs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QUALITY ASSURANCE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4A932C9-73B8-4895-8B5A-1B1149ADE832}"/>
              </a:ext>
            </a:extLst>
          </p:cNvPr>
          <p:cNvSpPr/>
          <p:nvPr/>
        </p:nvSpPr>
        <p:spPr>
          <a:xfrm>
            <a:off x="8735151" y="6571765"/>
            <a:ext cx="2305886" cy="289302"/>
          </a:xfrm>
          <a:prstGeom prst="rect">
            <a:avLst/>
          </a:prstGeom>
          <a:gradFill>
            <a:gsLst>
              <a:gs pos="33000">
                <a:srgbClr val="FFE4A9"/>
              </a:gs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0"/>
          </a:gra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IMPLEMENTATION READINESS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41A06A9-2425-486F-A439-07EAC5B39A45}"/>
              </a:ext>
            </a:extLst>
          </p:cNvPr>
          <p:cNvSpPr/>
          <p:nvPr/>
        </p:nvSpPr>
        <p:spPr>
          <a:xfrm>
            <a:off x="11068758" y="6622478"/>
            <a:ext cx="1047888" cy="184722"/>
          </a:xfrm>
          <a:prstGeom prst="rect">
            <a:avLst/>
          </a:prstGeom>
          <a:solidFill>
            <a:schemeClr val="bg1"/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OPERATE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C626FE6-BA90-48B5-94CB-53A0FC12BA52}"/>
              </a:ext>
            </a:extLst>
          </p:cNvPr>
          <p:cNvSpPr/>
          <p:nvPr/>
        </p:nvSpPr>
        <p:spPr>
          <a:xfrm>
            <a:off x="2834534" y="3448851"/>
            <a:ext cx="1149339" cy="912622"/>
          </a:xfrm>
          <a:prstGeom prst="rect">
            <a:avLst/>
          </a:prstGeom>
          <a:pattFill prst="pct5">
            <a:fgClr>
              <a:srgbClr val="A1CAF5"/>
            </a:fgClr>
            <a:bgClr>
              <a:schemeClr val="bg1"/>
            </a:bgClr>
          </a:pattFill>
        </p:spPr>
        <p:txBody>
          <a:bodyPr wrap="square" lIns="0" tIns="0" rIns="0" bIns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Configuration Architects  </a:t>
            </a:r>
          </a:p>
          <a:p>
            <a:pPr marL="0" marR="0" lvl="0" indent="0" algn="ctr" defTabSz="457200" rtl="0" eaLnBrk="1" fontAlgn="auto" latinLnBrk="0" hangingPunct="1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“Knowledge</a:t>
            </a:r>
          </a:p>
          <a:p>
            <a:pPr marL="0" marR="0" lvl="0" indent="0" algn="ctr" defTabSz="457200" rtl="0" eaLnBrk="1" fontAlgn="auto" latinLnBrk="0" hangingPunct="1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Transfer”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7563D5F-BB60-427B-B7CC-06A1F4A33013}"/>
              </a:ext>
            </a:extLst>
          </p:cNvPr>
          <p:cNvSpPr txBox="1"/>
          <p:nvPr/>
        </p:nvSpPr>
        <p:spPr>
          <a:xfrm>
            <a:off x="8440987" y="627828"/>
            <a:ext cx="1557139" cy="54483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Schedule</a:t>
            </a:r>
          </a:p>
        </p:txBody>
      </p:sp>
      <p:cxnSp>
        <p:nvCxnSpPr>
          <p:cNvPr id="104" name="Straight Arrow Connector 42">
            <a:extLst>
              <a:ext uri="{FF2B5EF4-FFF2-40B4-BE49-F238E27FC236}">
                <a16:creationId xmlns:a16="http://schemas.microsoft.com/office/drawing/2014/main" id="{251D02D2-24C3-48B0-97A4-03A36ECC09D5}"/>
              </a:ext>
            </a:extLst>
          </p:cNvPr>
          <p:cNvCxnSpPr>
            <a:cxnSpLocks/>
            <a:stCxn id="197" idx="1"/>
          </p:cNvCxnSpPr>
          <p:nvPr/>
        </p:nvCxnSpPr>
        <p:spPr>
          <a:xfrm rot="10800000" flipV="1">
            <a:off x="327667" y="1742863"/>
            <a:ext cx="1509134" cy="166628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A764B590-D504-41AF-AFA1-65088520050E}"/>
              </a:ext>
            </a:extLst>
          </p:cNvPr>
          <p:cNvSpPr txBox="1"/>
          <p:nvPr/>
        </p:nvSpPr>
        <p:spPr>
          <a:xfrm>
            <a:off x="1772903" y="2525976"/>
            <a:ext cx="335523" cy="246221"/>
          </a:xfrm>
          <a:prstGeom prst="rect">
            <a:avLst/>
          </a:prstGeom>
          <a:noFill/>
        </p:spPr>
        <p:txBody>
          <a:bodyPr wrap="square" lIns="45720" tIns="0" rIns="45720" b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057400" algn="r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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3D1D163-AD2E-4CEF-81BC-71DD38481561}"/>
              </a:ext>
            </a:extLst>
          </p:cNvPr>
          <p:cNvSpPr/>
          <p:nvPr/>
        </p:nvSpPr>
        <p:spPr>
          <a:xfrm>
            <a:off x="5725185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APR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544C69B-D4B1-4BB7-BDFE-EF232CBA698D}"/>
              </a:ext>
            </a:extLst>
          </p:cNvPr>
          <p:cNvSpPr/>
          <p:nvPr/>
        </p:nvSpPr>
        <p:spPr>
          <a:xfrm>
            <a:off x="5131040" y="56260"/>
            <a:ext cx="566424" cy="2468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MAR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2563F-858B-40C1-8CF8-7E3891CE6537}"/>
              </a:ext>
            </a:extLst>
          </p:cNvPr>
          <p:cNvSpPr/>
          <p:nvPr/>
        </p:nvSpPr>
        <p:spPr>
          <a:xfrm>
            <a:off x="2108426" y="890479"/>
            <a:ext cx="3588455" cy="26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pc="40" dirty="0"/>
              <a:t>IDAHO HR MODERNIZATION INTEGRATION</a:t>
            </a:r>
          </a:p>
        </p:txBody>
      </p:sp>
    </p:spTree>
    <p:extLst>
      <p:ext uri="{BB962C8B-B14F-4D97-AF65-F5344CB8AC3E}">
        <p14:creationId xmlns:p14="http://schemas.microsoft.com/office/powerpoint/2010/main" val="224289251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70">
      <a:dk1>
        <a:sysClr val="windowText" lastClr="000000"/>
      </a:dk1>
      <a:lt1>
        <a:sysClr val="window" lastClr="FFFFFF"/>
      </a:lt1>
      <a:dk2>
        <a:srgbClr val="092F57"/>
      </a:dk2>
      <a:lt2>
        <a:srgbClr val="A7A8AA"/>
      </a:lt2>
      <a:accent1>
        <a:srgbClr val="092F57"/>
      </a:accent1>
      <a:accent2>
        <a:srgbClr val="FFB81C"/>
      </a:accent2>
      <a:accent3>
        <a:srgbClr val="A7A8AA"/>
      </a:accent3>
      <a:accent4>
        <a:srgbClr val="E14504"/>
      </a:accent4>
      <a:accent5>
        <a:srgbClr val="6CC24A"/>
      </a:accent5>
      <a:accent6>
        <a:srgbClr val="092F57"/>
      </a:accent6>
      <a:hlink>
        <a:srgbClr val="E14504"/>
      </a:hlink>
      <a:folHlink>
        <a:srgbClr val="FFB81C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1_Dividend">
  <a:themeElements>
    <a:clrScheme name="Custom 70">
      <a:dk1>
        <a:sysClr val="windowText" lastClr="000000"/>
      </a:dk1>
      <a:lt1>
        <a:sysClr val="window" lastClr="FFFFFF"/>
      </a:lt1>
      <a:dk2>
        <a:srgbClr val="092F57"/>
      </a:dk2>
      <a:lt2>
        <a:srgbClr val="A7A8AA"/>
      </a:lt2>
      <a:accent1>
        <a:srgbClr val="092F57"/>
      </a:accent1>
      <a:accent2>
        <a:srgbClr val="FFB81C"/>
      </a:accent2>
      <a:accent3>
        <a:srgbClr val="A7A8AA"/>
      </a:accent3>
      <a:accent4>
        <a:srgbClr val="E14504"/>
      </a:accent4>
      <a:accent5>
        <a:srgbClr val="6CC24A"/>
      </a:accent5>
      <a:accent6>
        <a:srgbClr val="092F57"/>
      </a:accent6>
      <a:hlink>
        <a:srgbClr val="E14504"/>
      </a:hlink>
      <a:folHlink>
        <a:srgbClr val="FFB81C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5004752F3D4E4AAA0A8C4D6F85FF81" ma:contentTypeVersion="" ma:contentTypeDescription="Create a new document." ma:contentTypeScope="" ma:versionID="9334b21969735e1387f0e6710face687">
  <xsd:schema xmlns:xsd="http://www.w3.org/2001/XMLSchema" xmlns:xs="http://www.w3.org/2001/XMLSchema" xmlns:p="http://schemas.microsoft.com/office/2006/metadata/properties" xmlns:ns2="a7353359-a9a2-4451-bf56-51babc3bcafa" targetNamespace="http://schemas.microsoft.com/office/2006/metadata/properties" ma:root="true" ma:fieldsID="ddae60e58b6f83816b3749b5df6fdd81" ns2:_="">
    <xsd:import namespace="a7353359-a9a2-4451-bf56-51babc3bcaf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53359-a9a2-4451-bf56-51babc3bca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43FECC-D882-43E9-8B2B-9B5D6C375E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042AC-5B6D-476D-924E-D3EE13253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353359-a9a2-4451-bf56-51babc3bca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1D0C83-6750-46F0-96D9-BDD289A91984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a7353359-a9a2-4451-bf56-51babc3bcaf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20196</TotalTime>
  <Words>225</Words>
  <Application>Microsoft Office PowerPoint</Application>
  <PresentationFormat>Widescreen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Wingdings</vt:lpstr>
      <vt:lpstr>Wingdings 2</vt:lpstr>
      <vt:lpstr>Dividend</vt:lpstr>
      <vt:lpstr>1_Dividend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 Smith</dc:creator>
  <cp:lastModifiedBy>Greg Kunz</cp:lastModifiedBy>
  <cp:revision>566</cp:revision>
  <cp:lastPrinted>2019-12-17T14:36:59Z</cp:lastPrinted>
  <dcterms:created xsi:type="dcterms:W3CDTF">2019-10-18T19:08:29Z</dcterms:created>
  <dcterms:modified xsi:type="dcterms:W3CDTF">2021-11-04T19:56:24Z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0x010100D75004752F3D4E4AAA0A8C4D6F85FF81</vt:lpwstr>
  </property>
  <property fmtid="{D5CDD505-2E9C-101B-9397-08002B2CF9AE}" pid="3" name="Order">
    <vt:r8>792400</vt:r8>
  </property>
  <property fmtid="{D5CDD505-2E9C-101B-9397-08002B2CF9AE}" pid="4" name="_CopySource">
    <vt:lpwstr>https://consulting.global.deloitteonline.com/sites/projectluma/TF/Project Management Office/Governance Board/Meeting Agendas and Minutes/2021 Governance Board/2021-02-23 Governance Board/2021-02-23 Governance Board Meeting Presentation.pptx</vt:lpwstr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MSIP_Label_ea60d57e-af5b-4752-ac57-3e4f28ca11dc_Enabled">
    <vt:lpwstr>true</vt:lpwstr>
  </property>
  <property fmtid="{D5CDD505-2E9C-101B-9397-08002B2CF9AE}" pid="8" name="MSIP_Label_ea60d57e-af5b-4752-ac57-3e4f28ca11dc_SetDate">
    <vt:lpwstr>2021-06-21T19:31:07Z</vt:lpwstr>
  </property>
  <property fmtid="{D5CDD505-2E9C-101B-9397-08002B2CF9AE}" pid="9" name="MSIP_Label_ea60d57e-af5b-4752-ac57-3e4f28ca11dc_Method">
    <vt:lpwstr>Standard</vt:lpwstr>
  </property>
  <property fmtid="{D5CDD505-2E9C-101B-9397-08002B2CF9AE}" pid="10" name="MSIP_Label_ea60d57e-af5b-4752-ac57-3e4f28ca11dc_Name">
    <vt:lpwstr>ea60d57e-af5b-4752-ac57-3e4f28ca11dc</vt:lpwstr>
  </property>
  <property fmtid="{D5CDD505-2E9C-101B-9397-08002B2CF9AE}" pid="11" name="MSIP_Label_ea60d57e-af5b-4752-ac57-3e4f28ca11dc_SiteId">
    <vt:lpwstr>36da45f1-dd2c-4d1f-af13-5abe46b99921</vt:lpwstr>
  </property>
  <property fmtid="{D5CDD505-2E9C-101B-9397-08002B2CF9AE}" pid="12" name="MSIP_Label_ea60d57e-af5b-4752-ac57-3e4f28ca11dc_ActionId">
    <vt:lpwstr>4126ce6a-9a0d-49b4-bf57-d9b232da1d88</vt:lpwstr>
  </property>
  <property fmtid="{D5CDD505-2E9C-101B-9397-08002B2CF9AE}" pid="13" name="MSIP_Label_ea60d57e-af5b-4752-ac57-3e4f28ca11dc_ContentBits">
    <vt:lpwstr>0</vt:lpwstr>
  </property>
</Properties>
</file>