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1" r:id="rId4"/>
    <p:sldId id="260" r:id="rId5"/>
    <p:sldId id="265" r:id="rId6"/>
    <p:sldId id="258" r:id="rId7"/>
    <p:sldId id="262" r:id="rId8"/>
    <p:sldId id="267" r:id="rId9"/>
    <p:sldId id="275" r:id="rId10"/>
    <p:sldId id="276" r:id="rId11"/>
    <p:sldId id="277" r:id="rId12"/>
    <p:sldId id="274" r:id="rId13"/>
    <p:sldId id="278" r:id="rId14"/>
    <p:sldId id="264" r:id="rId15"/>
    <p:sldId id="271" r:id="rId16"/>
    <p:sldId id="272" r:id="rId17"/>
    <p:sldId id="273" r:id="rId18"/>
    <p:sldId id="269" r:id="rId1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EFE"/>
    <a:srgbClr val="FFFFFF"/>
    <a:srgbClr val="0297C3"/>
    <a:srgbClr val="32B6DB"/>
    <a:srgbClr val="FFFEF1"/>
    <a:srgbClr val="FEFDFE"/>
    <a:srgbClr val="FFE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826" autoAdjust="0"/>
  </p:normalViewPr>
  <p:slideViewPr>
    <p:cSldViewPr>
      <p:cViewPr varScale="1">
        <p:scale>
          <a:sx n="68" d="100"/>
          <a:sy n="68" d="100"/>
        </p:scale>
        <p:origin x="126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ACF33-6D4F-4D4C-A95D-0B3722EB1E37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9C3A5-5B92-4EFC-AC06-ADA9337A1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58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60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14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849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9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42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91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3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448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02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28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65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53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4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5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37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69C3A5-5B92-4EFC-AC06-ADA9337A1D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14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8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1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3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2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3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2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8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3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8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2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02D6-AEDC-419C-A255-C3D1C94DF53C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CDCB2-6CB4-4B44-9086-E0CCCDBC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1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mailto:leann.stephens@dhr.Idaho.gov" TargetMode="External"/><Relationship Id="rId3" Type="http://schemas.openxmlformats.org/officeDocument/2006/relationships/image" Target="../media/image3.png"/><Relationship Id="rId7" Type="http://schemas.openxmlformats.org/officeDocument/2006/relationships/hyperlink" Target="mailto:michelle.peugh@dhr.Idaho.go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racheal.hall@dhr.Idaho.gov" TargetMode="External"/><Relationship Id="rId5" Type="http://schemas.openxmlformats.org/officeDocument/2006/relationships/hyperlink" Target="mailto:ashleigh.lopez@dhr.Idaho.gov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4375" b="17708"/>
          <a:stretch/>
        </p:blipFill>
        <p:spPr>
          <a:xfrm>
            <a:off x="4107878" y="0"/>
            <a:ext cx="5042533" cy="6323176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0175" y="3267787"/>
            <a:ext cx="6400800" cy="666751"/>
          </a:xfrm>
        </p:spPr>
        <p:txBody>
          <a:bodyPr>
            <a:noAutofit/>
          </a:bodyPr>
          <a:lstStyle/>
          <a:p>
            <a:r>
              <a:rPr lang="en-US" sz="36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tx1"/>
                </a:solidFill>
              </a:rPr>
              <a:t>THE VALUE OF AN HR HOTLINE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0"/>
            <a:ext cx="0" cy="6858001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9600" y="0"/>
            <a:ext cx="0" cy="6858001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-2850" y="61722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0" y="63246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DHR Employee Complaint Line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9" y="6400801"/>
            <a:ext cx="311727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798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EXAMPLE ALLEGATIONS, cont.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CBFBDCF-1BB4-461E-948F-8E0AFCEBBA42}"/>
              </a:ext>
            </a:extLst>
          </p:cNvPr>
          <p:cNvSpPr txBox="1"/>
          <p:nvPr/>
        </p:nvSpPr>
        <p:spPr>
          <a:xfrm>
            <a:off x="1061814" y="1431451"/>
            <a:ext cx="76581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Note: These are example allegations, not findings.</a:t>
            </a:r>
            <a:br>
              <a:rPr lang="en-US" sz="2000" i="1" dirty="0"/>
            </a:br>
            <a:endParaRPr lang="en-US" sz="2000" dirty="0"/>
          </a:p>
          <a:p>
            <a:r>
              <a:rPr lang="en-US" sz="2800" dirty="0"/>
              <a:t>Harassment/Discrimination: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By agency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Hostile coworkers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Improper discipline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Promotional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Based on a protected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Mishandling an investigation</a:t>
            </a:r>
          </a:p>
        </p:txBody>
      </p:sp>
    </p:spTree>
    <p:extLst>
      <p:ext uri="{BB962C8B-B14F-4D97-AF65-F5344CB8AC3E}">
        <p14:creationId xmlns:p14="http://schemas.microsoft.com/office/powerpoint/2010/main" val="536480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COVID-19 RELATED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CBFBDCF-1BB4-461E-948F-8E0AFCEBBA42}"/>
              </a:ext>
            </a:extLst>
          </p:cNvPr>
          <p:cNvSpPr txBox="1"/>
          <p:nvPr/>
        </p:nvSpPr>
        <p:spPr>
          <a:xfrm>
            <a:off x="1069588" y="1369669"/>
            <a:ext cx="76581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12 out of 73 specifically related to COVID-19:</a:t>
            </a:r>
            <a:br>
              <a:rPr lang="en-US" sz="2800" dirty="0"/>
            </a:b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Lack of concern from leadership due to COVID-19</a:t>
            </a:r>
            <a:br>
              <a:rPr lang="en-US" sz="2600" dirty="0"/>
            </a:b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Alleged mishandling of COVID-19 policies</a:t>
            </a:r>
            <a:br>
              <a:rPr lang="en-US" sz="2600" dirty="0"/>
            </a:b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Not taking appropriate COVID-19 precautions</a:t>
            </a:r>
            <a:br>
              <a:rPr lang="en-US" sz="2600" dirty="0"/>
            </a:b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Not abiding by CDC guidance</a:t>
            </a:r>
            <a:br>
              <a:rPr lang="en-US" sz="2600" dirty="0"/>
            </a:b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Disciplinary action related to having COVID-19</a:t>
            </a:r>
          </a:p>
        </p:txBody>
      </p:sp>
    </p:spTree>
    <p:extLst>
      <p:ext uri="{BB962C8B-B14F-4D97-AF65-F5344CB8AC3E}">
        <p14:creationId xmlns:p14="http://schemas.microsoft.com/office/powerpoint/2010/main" val="2961849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>
            <a:normAutofit/>
          </a:bodyPr>
          <a:lstStyle/>
          <a:p>
            <a:r>
              <a:rPr lang="en-US" dirty="0"/>
              <a:t>CONFIDENTIALITY EXPECTATIONS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EE94D49-75C3-41A0-A013-102ECC9B27E7}"/>
              </a:ext>
            </a:extLst>
          </p:cNvPr>
          <p:cNvSpPr txBox="1"/>
          <p:nvPr/>
        </p:nvSpPr>
        <p:spPr>
          <a:xfrm>
            <a:off x="942191" y="1083680"/>
            <a:ext cx="765809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Individuals who are making complaints often desire confidentiality and/or complete anonymity in the process. Complainant confidentiality expectations are as follows:</a:t>
            </a:r>
            <a:br>
              <a:rPr lang="en-US" dirty="0"/>
            </a:b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HR cannot maintain complete confidentiality with any complaint.</a:t>
            </a:r>
            <a:br>
              <a:rPr lang="en-US" dirty="0"/>
            </a:b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There are certain complaints that we are required to investigate. </a:t>
            </a:r>
            <a:br>
              <a:rPr lang="en-US" dirty="0"/>
            </a:b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When an employee files a complaint, DHR will only share information regarding the complaint on a need-to-know-basis and only the minimal information necessary to review/investigate the complaint.</a:t>
            </a:r>
            <a:br>
              <a:rPr lang="en-US" dirty="0"/>
            </a:b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DHR will take steps to maintain the identify of the person who filed the complaint.</a:t>
            </a:r>
            <a:br>
              <a:rPr lang="en-US" dirty="0"/>
            </a:b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Other complaints that do not allege illegal activity and do not necessarily require any DHR action, such as complaints about not getting along with a coworker, disliking a manager’s leadership style, etc. can be brought to DHR and we can provide options for resolution (i.e., having a Crucial Conversation, filling for problem solving, etc.). 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7654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70787" y="2286000"/>
            <a:ext cx="7999575" cy="147002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VALUE OF AN EMPLOYEE HOTLINE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-2850" y="61722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0" y="63246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12" y="5703093"/>
            <a:ext cx="987425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5834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MAKE IT ABOUT CULTURE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EE94D49-75C3-41A0-A013-102ECC9B27E7}"/>
              </a:ext>
            </a:extLst>
          </p:cNvPr>
          <p:cNvSpPr txBox="1"/>
          <p:nvPr/>
        </p:nvSpPr>
        <p:spPr>
          <a:xfrm>
            <a:off x="1061816" y="1575252"/>
            <a:ext cx="76580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Hotlines promote an ethical culture by offering employees a convenient, anonymous way to report wrongdoing through: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Training and awareness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Ongoing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Accessibility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Transparency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Proficiency and objectivity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60891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>
            <a:normAutofit fontScale="90000"/>
          </a:bodyPr>
          <a:lstStyle/>
          <a:p>
            <a:r>
              <a:rPr lang="en-US" dirty="0"/>
              <a:t>WHAT MAKES A HOTLINE TRUSTED?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EE94D49-75C3-41A0-A013-102ECC9B27E7}"/>
              </a:ext>
            </a:extLst>
          </p:cNvPr>
          <p:cNvSpPr txBox="1"/>
          <p:nvPr/>
        </p:nvSpPr>
        <p:spPr>
          <a:xfrm>
            <a:off x="1061816" y="1673126"/>
            <a:ext cx="76580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Convenient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Anonymity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Reinforce ethical culture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Employee pride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Educate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4707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>
            <a:normAutofit/>
          </a:bodyPr>
          <a:lstStyle/>
          <a:p>
            <a:r>
              <a:rPr lang="en-US" dirty="0"/>
              <a:t>ADVANTAGES TO HR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EE94D49-75C3-41A0-A013-102ECC9B27E7}"/>
              </a:ext>
            </a:extLst>
          </p:cNvPr>
          <p:cNvSpPr txBox="1"/>
          <p:nvPr/>
        </p:nvSpPr>
        <p:spPr>
          <a:xfrm>
            <a:off x="1061816" y="1673126"/>
            <a:ext cx="76580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Awareness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Confidentiality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Trust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Unbiased recommendations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Consistency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Employer protection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1211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>
            <a:normAutofit/>
          </a:bodyPr>
          <a:lstStyle/>
          <a:p>
            <a:r>
              <a:rPr lang="en-US" dirty="0"/>
              <a:t>RETALIATION PROTECTION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EE94D49-75C3-41A0-A013-102ECC9B27E7}"/>
              </a:ext>
            </a:extLst>
          </p:cNvPr>
          <p:cNvSpPr txBox="1"/>
          <p:nvPr/>
        </p:nvSpPr>
        <p:spPr>
          <a:xfrm>
            <a:off x="914400" y="1427440"/>
            <a:ext cx="76580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Individuals who file complaints with the DHR Employee Complaint Line and/or participate in an investigation/fact gathering related to a complaint, are protected against retaliation by the Idaho Public Employee Protection Act (IPPEA) – Title 6, Chapter 2104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According to the EEOC, retaliation occurs when an employer takes a materially adverse action because an applicant or employee asserts rights protected by the EEO laws. Asserting EEO rights is called "protected activity.“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Sometimes there is retaliation before any "protected activity" occurs. </a:t>
            </a:r>
          </a:p>
        </p:txBody>
      </p:sp>
    </p:spTree>
    <p:extLst>
      <p:ext uri="{BB962C8B-B14F-4D97-AF65-F5344CB8AC3E}">
        <p14:creationId xmlns:p14="http://schemas.microsoft.com/office/powerpoint/2010/main" val="1962610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QUESTIONS? CONTACT US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76D45B9-8181-47B7-9957-2CC0D2FC9E1D}"/>
              </a:ext>
            </a:extLst>
          </p:cNvPr>
          <p:cNvSpPr txBox="1"/>
          <p:nvPr/>
        </p:nvSpPr>
        <p:spPr>
          <a:xfrm>
            <a:off x="1066801" y="1829392"/>
            <a:ext cx="76481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Ashleigh Lopez, Training and Communications Bureau Chief</a:t>
            </a:r>
          </a:p>
          <a:p>
            <a:r>
              <a:rPr lang="en-US" sz="2400" dirty="0"/>
              <a:t>(208) 854 - 3057  </a:t>
            </a:r>
            <a:r>
              <a:rPr lang="en-US" sz="2400" dirty="0">
                <a:hlinkClick r:id="rId5"/>
              </a:rPr>
              <a:t>ashleigh.lopez@dhr.Idaho.gov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Racheal Hall, HR Associate</a:t>
            </a:r>
          </a:p>
          <a:p>
            <a:r>
              <a:rPr lang="en-US" sz="2400" dirty="0"/>
              <a:t>(208) 854 – 3039 </a:t>
            </a:r>
            <a:r>
              <a:rPr lang="en-US" sz="2400" dirty="0">
                <a:hlinkClick r:id="rId6"/>
              </a:rPr>
              <a:t>racheal.hall@dhr.Idaho.gov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Michelle Peugh, DHR Strategic Business Partner</a:t>
            </a:r>
          </a:p>
          <a:p>
            <a:r>
              <a:rPr lang="en-US" sz="2400" dirty="0"/>
              <a:t>(208) 854 - 3073 </a:t>
            </a:r>
            <a:r>
              <a:rPr lang="en-US" sz="2400" dirty="0">
                <a:hlinkClick r:id="rId7"/>
              </a:rPr>
              <a:t>michelle.peugh@dhr.Idaho.gov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Le Ann Stephens, DHR Strategic Business Partner</a:t>
            </a:r>
          </a:p>
          <a:p>
            <a:r>
              <a:rPr lang="en-US" sz="2400" dirty="0"/>
              <a:t>(208) 854 - 3077 </a:t>
            </a:r>
            <a:r>
              <a:rPr lang="en-US" sz="2400" dirty="0">
                <a:hlinkClick r:id="rId8"/>
              </a:rPr>
              <a:t>leann.stephens@dhr.Idaho.gov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513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INTAKE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1FAB1F4D-FDB9-43B5-9DFA-F12259F884F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916" t="16245" b="5644"/>
          <a:stretch/>
        </p:blipFill>
        <p:spPr>
          <a:xfrm>
            <a:off x="1295404" y="977747"/>
            <a:ext cx="7435505" cy="572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5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ASSESSMENT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EE94D49-75C3-41A0-A013-102ECC9B27E7}"/>
              </a:ext>
            </a:extLst>
          </p:cNvPr>
          <p:cNvSpPr txBox="1"/>
          <p:nvPr/>
        </p:nvSpPr>
        <p:spPr>
          <a:xfrm>
            <a:off x="1095427" y="152400"/>
            <a:ext cx="8048573" cy="861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Immediate danger or threat</a:t>
            </a:r>
          </a:p>
          <a:p>
            <a:endParaRPr lang="en-US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Priority</a:t>
            </a:r>
          </a:p>
          <a:p>
            <a:endParaRPr lang="en-US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Who is responsible for next steps</a:t>
            </a:r>
          </a:p>
          <a:p>
            <a:endParaRPr lang="en-US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Patterns or repeat complaints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7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AGENCY OR DHR?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7EFE057-EA1A-4BB0-9496-53B74D92D79B}"/>
              </a:ext>
            </a:extLst>
          </p:cNvPr>
          <p:cNvSpPr txBox="1"/>
          <p:nvPr/>
        </p:nvSpPr>
        <p:spPr>
          <a:xfrm>
            <a:off x="1055404" y="1364093"/>
            <a:ext cx="70103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DHR works in partnership with agencies to resolve complaints.</a:t>
            </a:r>
            <a:br>
              <a:rPr lang="en-US" sz="2600" dirty="0"/>
            </a:b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More than half have been assigned to the agency to do follow-up with the employee and report back.</a:t>
            </a:r>
          </a:p>
          <a:p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Less than 10 are being investigated solely by DHR.</a:t>
            </a:r>
            <a:br>
              <a:rPr lang="en-US" sz="2600" dirty="0"/>
            </a:b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The remainder are a collaboration between the agency and DHR.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14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INVESTIGATE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EE94D49-75C3-41A0-A013-102ECC9B27E7}"/>
              </a:ext>
            </a:extLst>
          </p:cNvPr>
          <p:cNvSpPr txBox="1"/>
          <p:nvPr/>
        </p:nvSpPr>
        <p:spPr>
          <a:xfrm>
            <a:off x="1271366" y="1905000"/>
            <a:ext cx="7238995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When a DHR Consultant contacts you, we will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/>
              <a:t>Complainant’s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/>
              <a:t>Accused’s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/>
              <a:t>Incident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6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7225" y="2286000"/>
            <a:ext cx="7772400" cy="147002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DEFINITIONS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-2850" y="61722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0" y="63246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12" y="5703093"/>
            <a:ext cx="987425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9204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93875" y="2514600"/>
            <a:ext cx="8153399" cy="762000"/>
          </a:xfrm>
          <a:effectLst/>
        </p:spPr>
        <p:txBody>
          <a:bodyPr>
            <a:noAutofit/>
          </a:bodyPr>
          <a:lstStyle/>
          <a:p>
            <a:pPr algn="l"/>
            <a:r>
              <a:rPr lang="en-US" sz="2400" dirty="0"/>
              <a:t>FRAUD: </a:t>
            </a:r>
            <a:br>
              <a:rPr lang="en-US" sz="1600" dirty="0"/>
            </a:br>
            <a:r>
              <a:rPr lang="en-US" sz="1600" dirty="0"/>
              <a:t>The intentional deception and representation by a person which could result in a benefit to them, others or the State or could cause detriment to others or the State. </a:t>
            </a:r>
            <a:br>
              <a:rPr lang="en-US" sz="1600" dirty="0"/>
            </a:br>
            <a:br>
              <a:rPr lang="en-US" sz="1600" dirty="0"/>
            </a:br>
            <a:r>
              <a:rPr lang="en-US" sz="2400" dirty="0"/>
              <a:t>WASTE:  </a:t>
            </a:r>
            <a:br>
              <a:rPr lang="en-US" sz="1600" dirty="0"/>
            </a:br>
            <a:r>
              <a:rPr lang="en-US" sz="1600" dirty="0"/>
              <a:t>The intentional or unintentional, thoughtless or careless expenditure, consumption, mismanagement, use or squandering of State resources to the detriment or potential detriment of the State. </a:t>
            </a:r>
            <a:br>
              <a:rPr lang="en-US" sz="1600" dirty="0"/>
            </a:br>
            <a:br>
              <a:rPr lang="en-US" sz="1600" dirty="0"/>
            </a:br>
            <a:r>
              <a:rPr lang="en-US" sz="2400" dirty="0"/>
              <a:t>ABUSE:</a:t>
            </a:r>
            <a:br>
              <a:rPr lang="en-US" sz="1600" dirty="0"/>
            </a:br>
            <a:r>
              <a:rPr lang="en-US" sz="1600" dirty="0"/>
              <a:t>Excessive, or improper use or violation of a thing or policy, or employment of something in a manner contrary to the natural or legal rules for its use. Intentional destruction, diversion, manipulation, misapplication, mistreatment or misuse of State resources. </a:t>
            </a:r>
            <a:br>
              <a:rPr lang="en-US" sz="1600" dirty="0"/>
            </a:br>
            <a:br>
              <a:rPr lang="en-US" sz="1600" dirty="0"/>
            </a:br>
            <a:r>
              <a:rPr lang="en-US" sz="2400" dirty="0"/>
              <a:t>DISCRIMINATION/HARRASSMENT:</a:t>
            </a:r>
            <a:br>
              <a:rPr lang="en-US" sz="1600" dirty="0"/>
            </a:br>
            <a:r>
              <a:rPr lang="en-US" sz="1600" dirty="0"/>
              <a:t>Employment discrimination based on race, color, gender including sexual harassment, age, veteran status, national origin, religion, political affiliation or disability.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-2850" y="61722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0" y="63246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12" y="5703093"/>
            <a:ext cx="987425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405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DATA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91E5C80-8282-469E-BD05-48E7A4666BFD}"/>
              </a:ext>
            </a:extLst>
          </p:cNvPr>
          <p:cNvSpPr txBox="1"/>
          <p:nvPr/>
        </p:nvSpPr>
        <p:spPr>
          <a:xfrm>
            <a:off x="1104900" y="1380135"/>
            <a:ext cx="73433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Employee Complaint Line went live July 1, 2020. </a:t>
            </a:r>
          </a:p>
          <a:p>
            <a:endParaRPr lang="en-US" sz="2200" dirty="0"/>
          </a:p>
          <a:p>
            <a:r>
              <a:rPr lang="en-US" sz="2200" dirty="0"/>
              <a:t>As of November 10, 2020, 73 complaints have been filed.</a:t>
            </a:r>
          </a:p>
          <a:p>
            <a:endParaRPr lang="en-US" sz="2200" dirty="0"/>
          </a:p>
          <a:p>
            <a:r>
              <a:rPr lang="en-US" sz="2200" dirty="0"/>
              <a:t>Of the complaints received: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29 were categorized as “abuse of power”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18 were categorized as “discrimination”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6 were categorized as “fraud”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12 were categorized as “harassment”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8 were categorized as “waste”</a:t>
            </a:r>
          </a:p>
          <a:p>
            <a:endParaRPr lang="en-US" sz="2200" dirty="0"/>
          </a:p>
          <a:p>
            <a:r>
              <a:rPr lang="en-US" sz="2200" dirty="0"/>
              <a:t>44 complaints have been closed; 29 remain active.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79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952929" cy="851054"/>
          </a:xfrm>
        </p:spPr>
        <p:txBody>
          <a:bodyPr/>
          <a:lstStyle/>
          <a:p>
            <a:r>
              <a:rPr lang="en-US" dirty="0"/>
              <a:t>EXAMPLE ALLEGATIONS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-12821" y="914400"/>
            <a:ext cx="914685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609600" y="0"/>
            <a:ext cx="1" cy="685800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14300" y="423981"/>
            <a:ext cx="990600" cy="940113"/>
            <a:chOff x="1587813" y="1869777"/>
            <a:chExt cx="1295400" cy="1270626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0200" y="1869777"/>
              <a:ext cx="1270626" cy="127062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056"/>
            <a:stretch/>
          </p:blipFill>
          <p:spPr>
            <a:xfrm>
              <a:off x="1587813" y="2288916"/>
              <a:ext cx="1295400" cy="43234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CBFBDCF-1BB4-461E-948F-8E0AFCEBBA42}"/>
              </a:ext>
            </a:extLst>
          </p:cNvPr>
          <p:cNvSpPr txBox="1"/>
          <p:nvPr/>
        </p:nvSpPr>
        <p:spPr>
          <a:xfrm>
            <a:off x="1095427" y="1135255"/>
            <a:ext cx="76581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Note: These are example allegations, not findings.</a:t>
            </a:r>
            <a:br>
              <a:rPr lang="en-US" sz="2000" i="1" dirty="0"/>
            </a:br>
            <a:endParaRPr lang="en-US" sz="2000" i="1" dirty="0"/>
          </a:p>
          <a:p>
            <a:r>
              <a:rPr lang="en-US" sz="2400" dirty="0"/>
              <a:t>Fraud: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Utilizing agency resources for personal gain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Selling government purchased materials</a:t>
            </a:r>
          </a:p>
          <a:p>
            <a:endParaRPr lang="en-US" sz="2000" dirty="0"/>
          </a:p>
          <a:p>
            <a:r>
              <a:rPr lang="en-US" sz="2400" dirty="0"/>
              <a:t>Waste: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Continuous office moves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Stealing supplies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400" dirty="0"/>
              <a:t>Abuse of Power: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Concerns over agency leadership and/or 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Wrongful termination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Questioning agency policy and decisions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Dissatisfaction with shift and schedule change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0257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906</Words>
  <Application>Microsoft Office PowerPoint</Application>
  <PresentationFormat>On-screen Show (4:3)</PresentationFormat>
  <Paragraphs>159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Symbol</vt:lpstr>
      <vt:lpstr>Office Theme</vt:lpstr>
      <vt:lpstr>DHR Employee Complaint Line</vt:lpstr>
      <vt:lpstr>INTAKE</vt:lpstr>
      <vt:lpstr>ASSESSMENT</vt:lpstr>
      <vt:lpstr>AGENCY OR DHR?</vt:lpstr>
      <vt:lpstr>INVESTIGATE</vt:lpstr>
      <vt:lpstr>DEFINITIONS</vt:lpstr>
      <vt:lpstr>FRAUD:  The intentional deception and representation by a person which could result in a benefit to them, others or the State or could cause detriment to others or the State.   WASTE:   The intentional or unintentional, thoughtless or careless expenditure, consumption, mismanagement, use or squandering of State resources to the detriment or potential detriment of the State.   ABUSE: Excessive, or improper use or violation of a thing or policy, or employment of something in a manner contrary to the natural or legal rules for its use. Intentional destruction, diversion, manipulation, misapplication, mistreatment or misuse of State resources.   DISCRIMINATION/HARRASSMENT: Employment discrimination based on race, color, gender including sexual harassment, age, veteran status, national origin, religion, political affiliation or disability.</vt:lpstr>
      <vt:lpstr>DATA</vt:lpstr>
      <vt:lpstr>EXAMPLE ALLEGATIONS</vt:lpstr>
      <vt:lpstr>EXAMPLE ALLEGATIONS, cont.</vt:lpstr>
      <vt:lpstr>COVID-19 RELATED</vt:lpstr>
      <vt:lpstr>CONFIDENTIALITY EXPECTATIONS</vt:lpstr>
      <vt:lpstr>VALUE OF AN EMPLOYEE HOTLINE</vt:lpstr>
      <vt:lpstr>MAKE IT ABOUT CULTURE</vt:lpstr>
      <vt:lpstr>WHAT MAKES A HOTLINE TRUSTED?</vt:lpstr>
      <vt:lpstr>ADVANTAGES TO HR</vt:lpstr>
      <vt:lpstr>RETALIATION PROTECTION</vt:lpstr>
      <vt:lpstr>QUESTIONS? CONTACT US</vt:lpstr>
    </vt:vector>
  </TitlesOfParts>
  <Company>Division of Human Resources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Title Here</dc:title>
  <dc:creator>Ashleigh Jensen</dc:creator>
  <cp:lastModifiedBy>Michelle Peugh</cp:lastModifiedBy>
  <cp:revision>84</cp:revision>
  <cp:lastPrinted>2020-11-16T21:54:36Z</cp:lastPrinted>
  <dcterms:created xsi:type="dcterms:W3CDTF">2015-08-25T21:42:26Z</dcterms:created>
  <dcterms:modified xsi:type="dcterms:W3CDTF">2020-11-17T19:45:01Z</dcterms:modified>
</cp:coreProperties>
</file>