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61" r:id="rId4"/>
    <p:sldId id="260" r:id="rId5"/>
    <p:sldId id="265" r:id="rId6"/>
    <p:sldId id="258" r:id="rId7"/>
    <p:sldId id="262" r:id="rId8"/>
    <p:sldId id="267" r:id="rId9"/>
    <p:sldId id="275" r:id="rId10"/>
    <p:sldId id="276" r:id="rId11"/>
    <p:sldId id="277" r:id="rId12"/>
    <p:sldId id="274" r:id="rId13"/>
    <p:sldId id="278" r:id="rId14"/>
    <p:sldId id="264" r:id="rId15"/>
    <p:sldId id="271" r:id="rId16"/>
    <p:sldId id="272" r:id="rId17"/>
    <p:sldId id="273" r:id="rId18"/>
    <p:sldId id="269" r:id="rId19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EFE"/>
    <a:srgbClr val="FFFFFF"/>
    <a:srgbClr val="0297C3"/>
    <a:srgbClr val="32B6DB"/>
    <a:srgbClr val="FFFEF1"/>
    <a:srgbClr val="FEFDFE"/>
    <a:srgbClr val="FFED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0826" autoAdjust="0"/>
  </p:normalViewPr>
  <p:slideViewPr>
    <p:cSldViewPr>
      <p:cViewPr varScale="1">
        <p:scale>
          <a:sx n="68" d="100"/>
          <a:sy n="68" d="100"/>
        </p:scale>
        <p:origin x="1267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4ACF33-6D4F-4D4C-A95D-0B3722EB1E37}" type="datetimeFigureOut">
              <a:rPr lang="en-US" smtClean="0"/>
              <a:t>11/17/2020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382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73892"/>
            <a:ext cx="5486400" cy="366045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7180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967"/>
            <a:ext cx="297180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69C3A5-5B92-4EFC-AC06-ADA9337A1D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498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69C3A5-5B92-4EFC-AC06-ADA9337A1D0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95899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69C3A5-5B92-4EFC-AC06-ADA9337A1D0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76023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69C3A5-5B92-4EFC-AC06-ADA9337A1D0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51435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69C3A5-5B92-4EFC-AC06-ADA9337A1D0F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18498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69C3A5-5B92-4EFC-AC06-ADA9337A1D0F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32928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69C3A5-5B92-4EFC-AC06-ADA9337A1D0F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84256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69C3A5-5B92-4EFC-AC06-ADA9337A1D0F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09122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marR="0" lvl="0" indent="-342900" algn="l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69C3A5-5B92-4EFC-AC06-ADA9337A1D0F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9338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69C3A5-5B92-4EFC-AC06-ADA9337A1D0F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34483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69C3A5-5B92-4EFC-AC06-ADA9337A1D0F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1024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69C3A5-5B92-4EFC-AC06-ADA9337A1D0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624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69C3A5-5B92-4EFC-AC06-ADA9337A1D0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0280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69C3A5-5B92-4EFC-AC06-ADA9337A1D0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9659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69C3A5-5B92-4EFC-AC06-ADA9337A1D0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8536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69C3A5-5B92-4EFC-AC06-ADA9337A1D0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044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69C3A5-5B92-4EFC-AC06-ADA9337A1D0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5856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69C3A5-5B92-4EFC-AC06-ADA9337A1D0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33779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69C3A5-5B92-4EFC-AC06-ADA9337A1D0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1149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402D6-AEDC-419C-A255-C3D1C94DF53C}" type="datetimeFigureOut">
              <a:rPr lang="en-US" smtClean="0"/>
              <a:t>11/17/2020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CDCB2-6CB4-4B44-9086-E0CCCDBC82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488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402D6-AEDC-419C-A255-C3D1C94DF53C}" type="datetimeFigureOut">
              <a:rPr lang="en-US" smtClean="0"/>
              <a:t>11/17/2020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CDCB2-6CB4-4B44-9086-E0CCCDBC82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8195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402D6-AEDC-419C-A255-C3D1C94DF53C}" type="datetimeFigureOut">
              <a:rPr lang="en-US" smtClean="0"/>
              <a:t>11/17/2020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CDCB2-6CB4-4B44-9086-E0CCCDBC82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931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402D6-AEDC-419C-A255-C3D1C94DF53C}" type="datetimeFigureOut">
              <a:rPr lang="en-US" smtClean="0"/>
              <a:t>11/17/2020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CDCB2-6CB4-4B44-9086-E0CCCDBC82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9272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402D6-AEDC-419C-A255-C3D1C94DF53C}" type="datetimeFigureOut">
              <a:rPr lang="en-US" smtClean="0"/>
              <a:t>11/17/2020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CDCB2-6CB4-4B44-9086-E0CCCDBC82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3380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402D6-AEDC-419C-A255-C3D1C94DF53C}" type="datetimeFigureOut">
              <a:rPr lang="en-US" smtClean="0"/>
              <a:t>11/17/2020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CDCB2-6CB4-4B44-9086-E0CCCDBC82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201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402D6-AEDC-419C-A255-C3D1C94DF53C}" type="datetimeFigureOut">
              <a:rPr lang="en-US" smtClean="0"/>
              <a:t>11/17/2020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CDCB2-6CB4-4B44-9086-E0CCCDBC82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229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402D6-AEDC-419C-A255-C3D1C94DF53C}" type="datetimeFigureOut">
              <a:rPr lang="en-US" smtClean="0"/>
              <a:t>11/17/2020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CDCB2-6CB4-4B44-9086-E0CCCDBC82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386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402D6-AEDC-419C-A255-C3D1C94DF53C}" type="datetimeFigureOut">
              <a:rPr lang="en-US" smtClean="0"/>
              <a:t>11/17/2020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CDCB2-6CB4-4B44-9086-E0CCCDBC82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133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402D6-AEDC-419C-A255-C3D1C94DF53C}" type="datetimeFigureOut">
              <a:rPr lang="en-US" smtClean="0"/>
              <a:t>11/17/2020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CDCB2-6CB4-4B44-9086-E0CCCDBC82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5819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402D6-AEDC-419C-A255-C3D1C94DF53C}" type="datetimeFigureOut">
              <a:rPr lang="en-US" smtClean="0"/>
              <a:t>11/17/2020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CDCB2-6CB4-4B44-9086-E0CCCDBC82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9221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5402D6-AEDC-419C-A255-C3D1C94DF53C}" type="datetimeFigureOut">
              <a:rPr lang="en-US" smtClean="0"/>
              <a:t>11/17/2020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0CDCB2-6CB4-4B44-9086-E0CCCDBC82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716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hyperlink" Target="mailto:leann.stephens@dhr.Idaho.gov" TargetMode="External"/><Relationship Id="rId3" Type="http://schemas.openxmlformats.org/officeDocument/2006/relationships/image" Target="../media/image3.png"/><Relationship Id="rId7" Type="http://schemas.openxmlformats.org/officeDocument/2006/relationships/hyperlink" Target="mailto:michelle.peugh@dhr.Idaho.gov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Relationship Id="rId6" Type="http://schemas.openxmlformats.org/officeDocument/2006/relationships/hyperlink" Target="mailto:racheal.hall@dhr.Idaho.gov" TargetMode="External"/><Relationship Id="rId5" Type="http://schemas.openxmlformats.org/officeDocument/2006/relationships/hyperlink" Target="mailto:ashleigh.lopez@dhr.Idaho.gov" TargetMode="Externa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DFEF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alphaModFix amt="70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34375" b="17708"/>
          <a:stretch/>
        </p:blipFill>
        <p:spPr>
          <a:xfrm>
            <a:off x="4107878" y="0"/>
            <a:ext cx="5042533" cy="6323176"/>
          </a:xfrm>
          <a:prstGeom prst="rect">
            <a:avLst/>
          </a:prstGeom>
          <a:effectLst>
            <a:softEdge rad="63500"/>
          </a:effectLst>
        </p:spPr>
      </p:pic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370175" y="3267787"/>
            <a:ext cx="6400800" cy="666751"/>
          </a:xfrm>
        </p:spPr>
        <p:txBody>
          <a:bodyPr>
            <a:noAutofit/>
          </a:bodyPr>
          <a:lstStyle/>
          <a:p>
            <a:r>
              <a:rPr lang="en-US" sz="3600" b="1" dirty="0">
                <a:ln>
                  <a:solidFill>
                    <a:schemeClr val="tx1">
                      <a:lumMod val="50000"/>
                      <a:lumOff val="50000"/>
                    </a:schemeClr>
                  </a:solidFill>
                </a:ln>
                <a:solidFill>
                  <a:schemeClr val="tx1"/>
                </a:solidFill>
              </a:rPr>
              <a:t>THE VALUE OF AN HR HOTLINE</a:t>
            </a:r>
          </a:p>
        </p:txBody>
      </p:sp>
      <p:cxnSp>
        <p:nvCxnSpPr>
          <p:cNvPr id="13" name="Straight Connector 12"/>
          <p:cNvCxnSpPr/>
          <p:nvPr/>
        </p:nvCxnSpPr>
        <p:spPr>
          <a:xfrm>
            <a:off x="457200" y="0"/>
            <a:ext cx="0" cy="6858001"/>
          </a:xfrm>
          <a:prstGeom prst="line">
            <a:avLst/>
          </a:prstGeom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09600" y="0"/>
            <a:ext cx="0" cy="6858001"/>
          </a:xfrm>
          <a:prstGeom prst="line">
            <a:avLst/>
          </a:prstGeom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-2850" y="6172200"/>
            <a:ext cx="9146850" cy="0"/>
          </a:xfrm>
          <a:prstGeom prst="line">
            <a:avLst/>
          </a:prstGeom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>
            <a:off x="0" y="6324600"/>
            <a:ext cx="9146850" cy="0"/>
          </a:xfrm>
          <a:prstGeom prst="line">
            <a:avLst/>
          </a:prstGeom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en-US" dirty="0"/>
              <a:t>DHR Employee Complaint Line</a:t>
            </a: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5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729" y="6400801"/>
            <a:ext cx="3117271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57989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914400" y="0"/>
            <a:ext cx="7952929" cy="851054"/>
          </a:xfrm>
        </p:spPr>
        <p:txBody>
          <a:bodyPr/>
          <a:lstStyle/>
          <a:p>
            <a:r>
              <a:rPr lang="en-US" dirty="0"/>
              <a:t>EXAMPLE ALLEGATIONS, cont.</a:t>
            </a:r>
          </a:p>
        </p:txBody>
      </p:sp>
      <p:cxnSp>
        <p:nvCxnSpPr>
          <p:cNvPr id="10" name="Straight Connector 9"/>
          <p:cNvCxnSpPr/>
          <p:nvPr/>
        </p:nvCxnSpPr>
        <p:spPr>
          <a:xfrm flipH="1">
            <a:off x="-12821" y="914400"/>
            <a:ext cx="9146850" cy="0"/>
          </a:xfrm>
          <a:prstGeom prst="line">
            <a:avLst/>
          </a:prstGeom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 flipV="1">
            <a:off x="609600" y="0"/>
            <a:ext cx="1" cy="6858000"/>
          </a:xfrm>
          <a:prstGeom prst="line">
            <a:avLst/>
          </a:prstGeom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Group 15"/>
          <p:cNvGrpSpPr/>
          <p:nvPr/>
        </p:nvGrpSpPr>
        <p:grpSpPr>
          <a:xfrm>
            <a:off x="114300" y="423981"/>
            <a:ext cx="990600" cy="940113"/>
            <a:chOff x="1587813" y="1869777"/>
            <a:chExt cx="1295400" cy="1270626"/>
          </a:xfrm>
        </p:grpSpPr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3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00200" y="1869777"/>
              <a:ext cx="1270626" cy="1270626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/>
            </p:cNvPicPr>
            <p:nvPr/>
          </p:nvPicPr>
          <p:blipFill rotWithShape="1">
            <a:blip r:embed="rId4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56056"/>
            <a:stretch/>
          </p:blipFill>
          <p:spPr>
            <a:xfrm>
              <a:off x="1587813" y="2288916"/>
              <a:ext cx="1295400" cy="432348"/>
            </a:xfrm>
            <a:prstGeom prst="rect">
              <a:avLst/>
            </a:prstGeom>
          </p:spPr>
        </p:pic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5CBFBDCF-1BB4-461E-948F-8E0AFCEBBA42}"/>
              </a:ext>
            </a:extLst>
          </p:cNvPr>
          <p:cNvSpPr txBox="1"/>
          <p:nvPr/>
        </p:nvSpPr>
        <p:spPr>
          <a:xfrm>
            <a:off x="1061814" y="1431451"/>
            <a:ext cx="7658100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/>
              <a:t>Note: These are example allegations, not findings.</a:t>
            </a:r>
            <a:br>
              <a:rPr lang="en-US" sz="2000" i="1" dirty="0"/>
            </a:br>
            <a:endParaRPr lang="en-US" sz="2000" dirty="0"/>
          </a:p>
          <a:p>
            <a:r>
              <a:rPr lang="en-US" sz="2800" dirty="0"/>
              <a:t>Harassment/Discrimination: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By agency leadership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Hostile coworkers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Improper discipline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Promotional practices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Based on a protected class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Mishandling an investigation</a:t>
            </a:r>
          </a:p>
        </p:txBody>
      </p:sp>
    </p:spTree>
    <p:extLst>
      <p:ext uri="{BB962C8B-B14F-4D97-AF65-F5344CB8AC3E}">
        <p14:creationId xmlns:p14="http://schemas.microsoft.com/office/powerpoint/2010/main" val="5364808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914400" y="0"/>
            <a:ext cx="7952929" cy="851054"/>
          </a:xfrm>
        </p:spPr>
        <p:txBody>
          <a:bodyPr/>
          <a:lstStyle/>
          <a:p>
            <a:r>
              <a:rPr lang="en-US" dirty="0"/>
              <a:t>COVID-19 RELATED</a:t>
            </a:r>
          </a:p>
        </p:txBody>
      </p:sp>
      <p:cxnSp>
        <p:nvCxnSpPr>
          <p:cNvPr id="10" name="Straight Connector 9"/>
          <p:cNvCxnSpPr/>
          <p:nvPr/>
        </p:nvCxnSpPr>
        <p:spPr>
          <a:xfrm flipH="1">
            <a:off x="-12821" y="914400"/>
            <a:ext cx="9146850" cy="0"/>
          </a:xfrm>
          <a:prstGeom prst="line">
            <a:avLst/>
          </a:prstGeom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 flipV="1">
            <a:off x="609600" y="0"/>
            <a:ext cx="1" cy="6858000"/>
          </a:xfrm>
          <a:prstGeom prst="line">
            <a:avLst/>
          </a:prstGeom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Group 15"/>
          <p:cNvGrpSpPr/>
          <p:nvPr/>
        </p:nvGrpSpPr>
        <p:grpSpPr>
          <a:xfrm>
            <a:off x="114300" y="423981"/>
            <a:ext cx="990600" cy="940113"/>
            <a:chOff x="1587813" y="1869777"/>
            <a:chExt cx="1295400" cy="1270626"/>
          </a:xfrm>
        </p:grpSpPr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3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00200" y="1869777"/>
              <a:ext cx="1270626" cy="1270626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/>
            </p:cNvPicPr>
            <p:nvPr/>
          </p:nvPicPr>
          <p:blipFill rotWithShape="1">
            <a:blip r:embed="rId4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56056"/>
            <a:stretch/>
          </p:blipFill>
          <p:spPr>
            <a:xfrm>
              <a:off x="1587813" y="2288916"/>
              <a:ext cx="1295400" cy="432348"/>
            </a:xfrm>
            <a:prstGeom prst="rect">
              <a:avLst/>
            </a:prstGeom>
          </p:spPr>
        </p:pic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5CBFBDCF-1BB4-461E-948F-8E0AFCEBBA42}"/>
              </a:ext>
            </a:extLst>
          </p:cNvPr>
          <p:cNvSpPr txBox="1"/>
          <p:nvPr/>
        </p:nvSpPr>
        <p:spPr>
          <a:xfrm>
            <a:off x="1069588" y="1369669"/>
            <a:ext cx="7658100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12 out of 73 specifically related to COVID-19:</a:t>
            </a:r>
            <a:br>
              <a:rPr lang="en-US" sz="2800" dirty="0"/>
            </a:br>
            <a:endParaRPr lang="en-US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600" dirty="0"/>
              <a:t>Lack of concern from leadership due to COVID-19</a:t>
            </a:r>
            <a:br>
              <a:rPr lang="en-US" sz="2600" dirty="0"/>
            </a:br>
            <a:endParaRPr lang="en-US" sz="2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600" dirty="0"/>
              <a:t>Alleged mishandling of COVID-19 policies</a:t>
            </a:r>
            <a:br>
              <a:rPr lang="en-US" sz="2600" dirty="0"/>
            </a:br>
            <a:endParaRPr lang="en-US" sz="2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600" dirty="0"/>
              <a:t>Not taking appropriate COVID-19 precautions</a:t>
            </a:r>
            <a:br>
              <a:rPr lang="en-US" sz="2600" dirty="0"/>
            </a:br>
            <a:endParaRPr lang="en-US" sz="2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600" dirty="0"/>
              <a:t>Not abiding by CDC guidance</a:t>
            </a:r>
            <a:br>
              <a:rPr lang="en-US" sz="2600" dirty="0"/>
            </a:br>
            <a:endParaRPr lang="en-US" sz="2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600" dirty="0"/>
              <a:t>Disciplinary action related to having COVID-19</a:t>
            </a:r>
          </a:p>
        </p:txBody>
      </p:sp>
    </p:spTree>
    <p:extLst>
      <p:ext uri="{BB962C8B-B14F-4D97-AF65-F5344CB8AC3E}">
        <p14:creationId xmlns:p14="http://schemas.microsoft.com/office/powerpoint/2010/main" val="29618497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914400" y="0"/>
            <a:ext cx="7952929" cy="851054"/>
          </a:xfrm>
        </p:spPr>
        <p:txBody>
          <a:bodyPr>
            <a:normAutofit/>
          </a:bodyPr>
          <a:lstStyle/>
          <a:p>
            <a:r>
              <a:rPr lang="en-US" dirty="0"/>
              <a:t>CONFIDENTIALITY EXPECTATIONS</a:t>
            </a:r>
          </a:p>
        </p:txBody>
      </p:sp>
      <p:cxnSp>
        <p:nvCxnSpPr>
          <p:cNvPr id="10" name="Straight Connector 9"/>
          <p:cNvCxnSpPr/>
          <p:nvPr/>
        </p:nvCxnSpPr>
        <p:spPr>
          <a:xfrm flipH="1">
            <a:off x="-12821" y="914400"/>
            <a:ext cx="9146850" cy="0"/>
          </a:xfrm>
          <a:prstGeom prst="line">
            <a:avLst/>
          </a:prstGeom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 flipV="1">
            <a:off x="609600" y="0"/>
            <a:ext cx="1" cy="6858000"/>
          </a:xfrm>
          <a:prstGeom prst="line">
            <a:avLst/>
          </a:prstGeom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Group 15"/>
          <p:cNvGrpSpPr/>
          <p:nvPr/>
        </p:nvGrpSpPr>
        <p:grpSpPr>
          <a:xfrm>
            <a:off x="114300" y="423981"/>
            <a:ext cx="990600" cy="940113"/>
            <a:chOff x="1587813" y="1869777"/>
            <a:chExt cx="1295400" cy="1270626"/>
          </a:xfrm>
        </p:grpSpPr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3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00200" y="1869777"/>
              <a:ext cx="1270626" cy="1270626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/>
            </p:cNvPicPr>
            <p:nvPr/>
          </p:nvPicPr>
          <p:blipFill rotWithShape="1">
            <a:blip r:embed="rId4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56056"/>
            <a:stretch/>
          </p:blipFill>
          <p:spPr>
            <a:xfrm>
              <a:off x="1587813" y="2288916"/>
              <a:ext cx="1295400" cy="432348"/>
            </a:xfrm>
            <a:prstGeom prst="rect">
              <a:avLst/>
            </a:prstGeom>
          </p:spPr>
        </p:pic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6EE94D49-75C3-41A0-A013-102ECC9B27E7}"/>
              </a:ext>
            </a:extLst>
          </p:cNvPr>
          <p:cNvSpPr txBox="1"/>
          <p:nvPr/>
        </p:nvSpPr>
        <p:spPr>
          <a:xfrm>
            <a:off x="942191" y="1083680"/>
            <a:ext cx="7658096" cy="62786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Individuals who are making complaints often desire confidentiality and/or complete anonymity in the process. Complainant confidentiality expectations are as follows:</a:t>
            </a:r>
            <a:br>
              <a:rPr lang="en-US" dirty="0"/>
            </a:br>
            <a:endParaRPr lang="en-US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dirty="0"/>
              <a:t>HR cannot maintain complete confidentiality with any complaint.</a:t>
            </a:r>
            <a:br>
              <a:rPr lang="en-US" dirty="0"/>
            </a:br>
            <a:endParaRPr lang="en-US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dirty="0"/>
              <a:t>There are certain complaints that we are required to investigate. </a:t>
            </a:r>
            <a:br>
              <a:rPr lang="en-US" dirty="0"/>
            </a:br>
            <a:endParaRPr lang="en-US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dirty="0"/>
              <a:t>When an employee files a complaint, DHR will only share information regarding the complaint on a need-to-know-basis and only the minimal information necessary to review/investigate the complaint.</a:t>
            </a:r>
            <a:br>
              <a:rPr lang="en-US" dirty="0"/>
            </a:br>
            <a:endParaRPr lang="en-US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dirty="0"/>
              <a:t>DHR will take steps to maintain the identify of the person who filed the complaint.</a:t>
            </a:r>
            <a:br>
              <a:rPr lang="en-US" dirty="0"/>
            </a:br>
            <a:endParaRPr lang="en-US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dirty="0"/>
              <a:t>Other complaints that do not allege illegal activity and do not necessarily require any DHR action, such as complaints about not getting along with a coworker, disliking a manager’s leadership style, etc. can be brought to DHR and we can provide options for resolution (i.e., having a Crucial Conversation, filling for problem solving, etc.). </a:t>
            </a:r>
            <a:endParaRPr lang="en-US" sz="3600" dirty="0"/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0576541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DFEF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570787" y="2286000"/>
            <a:ext cx="7999575" cy="1470025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en-US" dirty="0"/>
              <a:t>VALUE OF AN EMPLOYEE HOTLINE</a:t>
            </a:r>
          </a:p>
        </p:txBody>
      </p:sp>
      <p:cxnSp>
        <p:nvCxnSpPr>
          <p:cNvPr id="13" name="Straight Connector 12"/>
          <p:cNvCxnSpPr/>
          <p:nvPr/>
        </p:nvCxnSpPr>
        <p:spPr>
          <a:xfrm flipH="1">
            <a:off x="-2850" y="6172200"/>
            <a:ext cx="9146850" cy="0"/>
          </a:xfrm>
          <a:prstGeom prst="line">
            <a:avLst/>
          </a:prstGeom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0" y="6324600"/>
            <a:ext cx="9146850" cy="0"/>
          </a:xfrm>
          <a:prstGeom prst="line">
            <a:avLst/>
          </a:prstGeom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9712" y="5703093"/>
            <a:ext cx="987425" cy="938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758341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914400" y="0"/>
            <a:ext cx="7952929" cy="851054"/>
          </a:xfrm>
        </p:spPr>
        <p:txBody>
          <a:bodyPr/>
          <a:lstStyle/>
          <a:p>
            <a:r>
              <a:rPr lang="en-US" dirty="0"/>
              <a:t>MAKE IT ABOUT CULTURE</a:t>
            </a:r>
          </a:p>
        </p:txBody>
      </p:sp>
      <p:cxnSp>
        <p:nvCxnSpPr>
          <p:cNvPr id="10" name="Straight Connector 9"/>
          <p:cNvCxnSpPr/>
          <p:nvPr/>
        </p:nvCxnSpPr>
        <p:spPr>
          <a:xfrm flipH="1">
            <a:off x="-12821" y="914400"/>
            <a:ext cx="9146850" cy="0"/>
          </a:xfrm>
          <a:prstGeom prst="line">
            <a:avLst/>
          </a:prstGeom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 flipV="1">
            <a:off x="609600" y="0"/>
            <a:ext cx="1" cy="6858000"/>
          </a:xfrm>
          <a:prstGeom prst="line">
            <a:avLst/>
          </a:prstGeom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Group 15"/>
          <p:cNvGrpSpPr/>
          <p:nvPr/>
        </p:nvGrpSpPr>
        <p:grpSpPr>
          <a:xfrm>
            <a:off x="114300" y="423981"/>
            <a:ext cx="990600" cy="940113"/>
            <a:chOff x="1587813" y="1869777"/>
            <a:chExt cx="1295400" cy="1270626"/>
          </a:xfrm>
        </p:grpSpPr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3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00200" y="1869777"/>
              <a:ext cx="1270626" cy="1270626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/>
            </p:cNvPicPr>
            <p:nvPr/>
          </p:nvPicPr>
          <p:blipFill rotWithShape="1">
            <a:blip r:embed="rId4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56056"/>
            <a:stretch/>
          </p:blipFill>
          <p:spPr>
            <a:xfrm>
              <a:off x="1587813" y="2288916"/>
              <a:ext cx="1295400" cy="432348"/>
            </a:xfrm>
            <a:prstGeom prst="rect">
              <a:avLst/>
            </a:prstGeom>
          </p:spPr>
        </p:pic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6EE94D49-75C3-41A0-A013-102ECC9B27E7}"/>
              </a:ext>
            </a:extLst>
          </p:cNvPr>
          <p:cNvSpPr txBox="1"/>
          <p:nvPr/>
        </p:nvSpPr>
        <p:spPr>
          <a:xfrm>
            <a:off x="1061816" y="1575252"/>
            <a:ext cx="765809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Hotlines promote an ethical culture by offering employees a convenient, anonymous way to report wrongdoing through:</a:t>
            </a:r>
            <a:br>
              <a:rPr lang="en-US" sz="2400" dirty="0"/>
            </a:b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/>
              <a:t>Training and awareness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/>
              <a:t>Ongoing communication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/>
              <a:t>Accessibility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/>
              <a:t>Transparency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/>
              <a:t>Proficiency and objectivity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/>
              <a:t>Assessment</a:t>
            </a:r>
          </a:p>
        </p:txBody>
      </p:sp>
    </p:spTree>
    <p:extLst>
      <p:ext uri="{BB962C8B-B14F-4D97-AF65-F5344CB8AC3E}">
        <p14:creationId xmlns:p14="http://schemas.microsoft.com/office/powerpoint/2010/main" val="608916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914400" y="0"/>
            <a:ext cx="7952929" cy="851054"/>
          </a:xfrm>
        </p:spPr>
        <p:txBody>
          <a:bodyPr>
            <a:normAutofit fontScale="90000"/>
          </a:bodyPr>
          <a:lstStyle/>
          <a:p>
            <a:r>
              <a:rPr lang="en-US" dirty="0"/>
              <a:t>WHAT MAKES A HOTLINE TRUSTED?</a:t>
            </a:r>
          </a:p>
        </p:txBody>
      </p:sp>
      <p:cxnSp>
        <p:nvCxnSpPr>
          <p:cNvPr id="10" name="Straight Connector 9"/>
          <p:cNvCxnSpPr/>
          <p:nvPr/>
        </p:nvCxnSpPr>
        <p:spPr>
          <a:xfrm flipH="1">
            <a:off x="-12821" y="914400"/>
            <a:ext cx="9146850" cy="0"/>
          </a:xfrm>
          <a:prstGeom prst="line">
            <a:avLst/>
          </a:prstGeom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 flipV="1">
            <a:off x="609600" y="0"/>
            <a:ext cx="1" cy="6858000"/>
          </a:xfrm>
          <a:prstGeom prst="line">
            <a:avLst/>
          </a:prstGeom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Group 15"/>
          <p:cNvGrpSpPr/>
          <p:nvPr/>
        </p:nvGrpSpPr>
        <p:grpSpPr>
          <a:xfrm>
            <a:off x="114300" y="423981"/>
            <a:ext cx="990600" cy="940113"/>
            <a:chOff x="1587813" y="1869777"/>
            <a:chExt cx="1295400" cy="1270626"/>
          </a:xfrm>
        </p:grpSpPr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3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00200" y="1869777"/>
              <a:ext cx="1270626" cy="1270626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/>
            </p:cNvPicPr>
            <p:nvPr/>
          </p:nvPicPr>
          <p:blipFill rotWithShape="1">
            <a:blip r:embed="rId4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56056"/>
            <a:stretch/>
          </p:blipFill>
          <p:spPr>
            <a:xfrm>
              <a:off x="1587813" y="2288916"/>
              <a:ext cx="1295400" cy="432348"/>
            </a:xfrm>
            <a:prstGeom prst="rect">
              <a:avLst/>
            </a:prstGeom>
          </p:spPr>
        </p:pic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6EE94D49-75C3-41A0-A013-102ECC9B27E7}"/>
              </a:ext>
            </a:extLst>
          </p:cNvPr>
          <p:cNvSpPr txBox="1"/>
          <p:nvPr/>
        </p:nvSpPr>
        <p:spPr>
          <a:xfrm>
            <a:off x="1061816" y="1673126"/>
            <a:ext cx="765809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/>
              <a:t>Convenient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/>
              <a:t>Anonymity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/>
              <a:t>Reinforce ethical culture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/>
              <a:t>Employee pride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/>
              <a:t>Educate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dirty="0"/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dirty="0"/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6847076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914400" y="0"/>
            <a:ext cx="7952929" cy="851054"/>
          </a:xfrm>
        </p:spPr>
        <p:txBody>
          <a:bodyPr>
            <a:normAutofit/>
          </a:bodyPr>
          <a:lstStyle/>
          <a:p>
            <a:r>
              <a:rPr lang="en-US" dirty="0"/>
              <a:t>ADVANTAGES TO HR</a:t>
            </a:r>
          </a:p>
        </p:txBody>
      </p:sp>
      <p:cxnSp>
        <p:nvCxnSpPr>
          <p:cNvPr id="10" name="Straight Connector 9"/>
          <p:cNvCxnSpPr/>
          <p:nvPr/>
        </p:nvCxnSpPr>
        <p:spPr>
          <a:xfrm flipH="1">
            <a:off x="-12821" y="914400"/>
            <a:ext cx="9146850" cy="0"/>
          </a:xfrm>
          <a:prstGeom prst="line">
            <a:avLst/>
          </a:prstGeom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 flipV="1">
            <a:off x="609600" y="0"/>
            <a:ext cx="1" cy="6858000"/>
          </a:xfrm>
          <a:prstGeom prst="line">
            <a:avLst/>
          </a:prstGeom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Group 15"/>
          <p:cNvGrpSpPr/>
          <p:nvPr/>
        </p:nvGrpSpPr>
        <p:grpSpPr>
          <a:xfrm>
            <a:off x="114300" y="423981"/>
            <a:ext cx="990600" cy="940113"/>
            <a:chOff x="1587813" y="1869777"/>
            <a:chExt cx="1295400" cy="1270626"/>
          </a:xfrm>
        </p:grpSpPr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3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00200" y="1869777"/>
              <a:ext cx="1270626" cy="1270626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/>
            </p:cNvPicPr>
            <p:nvPr/>
          </p:nvPicPr>
          <p:blipFill rotWithShape="1">
            <a:blip r:embed="rId4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56056"/>
            <a:stretch/>
          </p:blipFill>
          <p:spPr>
            <a:xfrm>
              <a:off x="1587813" y="2288916"/>
              <a:ext cx="1295400" cy="432348"/>
            </a:xfrm>
            <a:prstGeom prst="rect">
              <a:avLst/>
            </a:prstGeom>
          </p:spPr>
        </p:pic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6EE94D49-75C3-41A0-A013-102ECC9B27E7}"/>
              </a:ext>
            </a:extLst>
          </p:cNvPr>
          <p:cNvSpPr txBox="1"/>
          <p:nvPr/>
        </p:nvSpPr>
        <p:spPr>
          <a:xfrm>
            <a:off x="1061816" y="1673126"/>
            <a:ext cx="7658096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/>
              <a:t>Awareness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/>
              <a:t>Confidentiality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/>
              <a:t>Trust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/>
              <a:t>Unbiased recommendations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/>
              <a:t>Consistency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/>
              <a:t>Employer protection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dirty="0"/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dirty="0"/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9612114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914400" y="0"/>
            <a:ext cx="7952929" cy="851054"/>
          </a:xfrm>
        </p:spPr>
        <p:txBody>
          <a:bodyPr>
            <a:normAutofit/>
          </a:bodyPr>
          <a:lstStyle/>
          <a:p>
            <a:r>
              <a:rPr lang="en-US" dirty="0"/>
              <a:t>RETALIATION PROTECTION</a:t>
            </a:r>
          </a:p>
        </p:txBody>
      </p:sp>
      <p:cxnSp>
        <p:nvCxnSpPr>
          <p:cNvPr id="10" name="Straight Connector 9"/>
          <p:cNvCxnSpPr/>
          <p:nvPr/>
        </p:nvCxnSpPr>
        <p:spPr>
          <a:xfrm flipH="1">
            <a:off x="-12821" y="914400"/>
            <a:ext cx="9146850" cy="0"/>
          </a:xfrm>
          <a:prstGeom prst="line">
            <a:avLst/>
          </a:prstGeom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 flipV="1">
            <a:off x="609600" y="0"/>
            <a:ext cx="1" cy="6858000"/>
          </a:xfrm>
          <a:prstGeom prst="line">
            <a:avLst/>
          </a:prstGeom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Group 15"/>
          <p:cNvGrpSpPr/>
          <p:nvPr/>
        </p:nvGrpSpPr>
        <p:grpSpPr>
          <a:xfrm>
            <a:off x="114300" y="423981"/>
            <a:ext cx="990600" cy="940113"/>
            <a:chOff x="1587813" y="1869777"/>
            <a:chExt cx="1295400" cy="1270626"/>
          </a:xfrm>
        </p:grpSpPr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3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00200" y="1869777"/>
              <a:ext cx="1270626" cy="1270626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/>
            </p:cNvPicPr>
            <p:nvPr/>
          </p:nvPicPr>
          <p:blipFill rotWithShape="1">
            <a:blip r:embed="rId4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56056"/>
            <a:stretch/>
          </p:blipFill>
          <p:spPr>
            <a:xfrm>
              <a:off x="1587813" y="2288916"/>
              <a:ext cx="1295400" cy="432348"/>
            </a:xfrm>
            <a:prstGeom prst="rect">
              <a:avLst/>
            </a:prstGeom>
          </p:spPr>
        </p:pic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6EE94D49-75C3-41A0-A013-102ECC9B27E7}"/>
              </a:ext>
            </a:extLst>
          </p:cNvPr>
          <p:cNvSpPr txBox="1"/>
          <p:nvPr/>
        </p:nvSpPr>
        <p:spPr>
          <a:xfrm>
            <a:off x="914400" y="1427440"/>
            <a:ext cx="765809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Individuals who file complaints with the DHR Employee Complaint Line and/or participate in an investigation/fact gathering related to a complaint, are protected against retaliation by the Idaho Public Employee Protection Act (IPPEA) – Title 6, Chapter 2104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According to the EEOC, retaliation occurs when an employer takes a materially adverse action because an applicant or employee asserts rights protected by the EEO laws. Asserting EEO rights is called "protected activity.“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Sometimes there is retaliation before any "protected activity" occurs. </a:t>
            </a:r>
          </a:p>
        </p:txBody>
      </p:sp>
    </p:spTree>
    <p:extLst>
      <p:ext uri="{BB962C8B-B14F-4D97-AF65-F5344CB8AC3E}">
        <p14:creationId xmlns:p14="http://schemas.microsoft.com/office/powerpoint/2010/main" val="19626104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914400" y="0"/>
            <a:ext cx="7952929" cy="851054"/>
          </a:xfrm>
        </p:spPr>
        <p:txBody>
          <a:bodyPr/>
          <a:lstStyle/>
          <a:p>
            <a:r>
              <a:rPr lang="en-US" dirty="0"/>
              <a:t>QUESTIONS? CONTACT US</a:t>
            </a:r>
          </a:p>
        </p:txBody>
      </p:sp>
      <p:cxnSp>
        <p:nvCxnSpPr>
          <p:cNvPr id="10" name="Straight Connector 9"/>
          <p:cNvCxnSpPr/>
          <p:nvPr/>
        </p:nvCxnSpPr>
        <p:spPr>
          <a:xfrm flipH="1">
            <a:off x="-12821" y="914400"/>
            <a:ext cx="9146850" cy="0"/>
          </a:xfrm>
          <a:prstGeom prst="line">
            <a:avLst/>
          </a:prstGeom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 flipV="1">
            <a:off x="609600" y="0"/>
            <a:ext cx="1" cy="6858000"/>
          </a:xfrm>
          <a:prstGeom prst="line">
            <a:avLst/>
          </a:prstGeom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Group 15"/>
          <p:cNvGrpSpPr/>
          <p:nvPr/>
        </p:nvGrpSpPr>
        <p:grpSpPr>
          <a:xfrm>
            <a:off x="114300" y="423981"/>
            <a:ext cx="990600" cy="940113"/>
            <a:chOff x="1587813" y="1869777"/>
            <a:chExt cx="1295400" cy="1270626"/>
          </a:xfrm>
        </p:grpSpPr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3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00200" y="1869777"/>
              <a:ext cx="1270626" cy="1270626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/>
            </p:cNvPicPr>
            <p:nvPr/>
          </p:nvPicPr>
          <p:blipFill rotWithShape="1">
            <a:blip r:embed="rId4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56056"/>
            <a:stretch/>
          </p:blipFill>
          <p:spPr>
            <a:xfrm>
              <a:off x="1587813" y="2288916"/>
              <a:ext cx="1295400" cy="432348"/>
            </a:xfrm>
            <a:prstGeom prst="rect">
              <a:avLst/>
            </a:prstGeom>
          </p:spPr>
        </p:pic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876D45B9-8181-47B7-9957-2CC0D2FC9E1D}"/>
              </a:ext>
            </a:extLst>
          </p:cNvPr>
          <p:cNvSpPr txBox="1"/>
          <p:nvPr/>
        </p:nvSpPr>
        <p:spPr>
          <a:xfrm>
            <a:off x="1066801" y="1829392"/>
            <a:ext cx="7648125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Ashleigh Lopez, Training and Communications Bureau Chief</a:t>
            </a:r>
          </a:p>
          <a:p>
            <a:r>
              <a:rPr lang="en-US" sz="2400" dirty="0"/>
              <a:t>(208) 854 - 3057  </a:t>
            </a:r>
            <a:r>
              <a:rPr lang="en-US" sz="2400" dirty="0">
                <a:hlinkClick r:id="rId5"/>
              </a:rPr>
              <a:t>ashleigh.lopez@dhr.Idaho.gov</a:t>
            </a:r>
            <a:r>
              <a:rPr lang="en-US" sz="2400" dirty="0"/>
              <a:t> </a:t>
            </a:r>
          </a:p>
          <a:p>
            <a:endParaRPr lang="en-US" sz="2400" dirty="0"/>
          </a:p>
          <a:p>
            <a:r>
              <a:rPr lang="en-US" sz="2400" dirty="0"/>
              <a:t>Racheal Hall, HR Associate</a:t>
            </a:r>
          </a:p>
          <a:p>
            <a:r>
              <a:rPr lang="en-US" sz="2400" dirty="0"/>
              <a:t>(208) 854 – 3039 </a:t>
            </a:r>
            <a:r>
              <a:rPr lang="en-US" sz="2400" dirty="0">
                <a:hlinkClick r:id="rId6"/>
              </a:rPr>
              <a:t>racheal.hall@dhr.Idaho.gov</a:t>
            </a:r>
            <a:r>
              <a:rPr lang="en-US" sz="2400" dirty="0"/>
              <a:t> </a:t>
            </a:r>
          </a:p>
          <a:p>
            <a:endParaRPr lang="en-US" sz="2400" dirty="0"/>
          </a:p>
          <a:p>
            <a:r>
              <a:rPr lang="en-US" sz="2400" dirty="0"/>
              <a:t>Michelle Peugh, DHR Strategic Business Partner</a:t>
            </a:r>
          </a:p>
          <a:p>
            <a:r>
              <a:rPr lang="en-US" sz="2400" dirty="0"/>
              <a:t>(208) 854 - 3073 </a:t>
            </a:r>
            <a:r>
              <a:rPr lang="en-US" sz="2400" dirty="0">
                <a:hlinkClick r:id="rId7"/>
              </a:rPr>
              <a:t>michelle.peugh@dhr.Idaho.gov</a:t>
            </a:r>
            <a:r>
              <a:rPr lang="en-US" sz="2400" dirty="0"/>
              <a:t> </a:t>
            </a:r>
          </a:p>
          <a:p>
            <a:endParaRPr lang="en-US" sz="2400" dirty="0"/>
          </a:p>
          <a:p>
            <a:r>
              <a:rPr lang="en-US" sz="2400" dirty="0"/>
              <a:t>Le Ann Stephens, DHR Strategic Business Partner</a:t>
            </a:r>
          </a:p>
          <a:p>
            <a:r>
              <a:rPr lang="en-US" sz="2400" dirty="0"/>
              <a:t>(208) 854 - 3077 </a:t>
            </a:r>
            <a:r>
              <a:rPr lang="en-US" sz="2400" dirty="0">
                <a:hlinkClick r:id="rId8"/>
              </a:rPr>
              <a:t>leann.stephens@dhr.Idaho.gov</a:t>
            </a:r>
            <a:r>
              <a:rPr lang="en-US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551341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914400" y="0"/>
            <a:ext cx="7952929" cy="851054"/>
          </a:xfrm>
        </p:spPr>
        <p:txBody>
          <a:bodyPr/>
          <a:lstStyle/>
          <a:p>
            <a:r>
              <a:rPr lang="en-US" dirty="0"/>
              <a:t>INTAKE</a:t>
            </a:r>
          </a:p>
        </p:txBody>
      </p:sp>
      <p:cxnSp>
        <p:nvCxnSpPr>
          <p:cNvPr id="10" name="Straight Connector 9"/>
          <p:cNvCxnSpPr/>
          <p:nvPr/>
        </p:nvCxnSpPr>
        <p:spPr>
          <a:xfrm flipH="1">
            <a:off x="-12821" y="914400"/>
            <a:ext cx="9146850" cy="0"/>
          </a:xfrm>
          <a:prstGeom prst="line">
            <a:avLst/>
          </a:prstGeom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 flipV="1">
            <a:off x="609600" y="0"/>
            <a:ext cx="1" cy="6858000"/>
          </a:xfrm>
          <a:prstGeom prst="line">
            <a:avLst/>
          </a:prstGeom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Group 15"/>
          <p:cNvGrpSpPr/>
          <p:nvPr/>
        </p:nvGrpSpPr>
        <p:grpSpPr>
          <a:xfrm>
            <a:off x="114300" y="423981"/>
            <a:ext cx="990600" cy="940113"/>
            <a:chOff x="1587813" y="1869777"/>
            <a:chExt cx="1295400" cy="1270626"/>
          </a:xfrm>
        </p:grpSpPr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3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00200" y="1869777"/>
              <a:ext cx="1270626" cy="1270626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/>
            </p:cNvPicPr>
            <p:nvPr/>
          </p:nvPicPr>
          <p:blipFill rotWithShape="1">
            <a:blip r:embed="rId4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56056"/>
            <a:stretch/>
          </p:blipFill>
          <p:spPr>
            <a:xfrm>
              <a:off x="1587813" y="2288916"/>
              <a:ext cx="1295400" cy="432348"/>
            </a:xfrm>
            <a:prstGeom prst="rect">
              <a:avLst/>
            </a:prstGeom>
          </p:spPr>
        </p:pic>
      </p:grpSp>
      <p:pic>
        <p:nvPicPr>
          <p:cNvPr id="2" name="Picture 1">
            <a:extLst>
              <a:ext uri="{FF2B5EF4-FFF2-40B4-BE49-F238E27FC236}">
                <a16:creationId xmlns:a16="http://schemas.microsoft.com/office/drawing/2014/main" id="{1FAB1F4D-FDB9-43B5-9DFA-F12259F884F2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4916" t="16245" b="5644"/>
          <a:stretch/>
        </p:blipFill>
        <p:spPr>
          <a:xfrm>
            <a:off x="1295404" y="977747"/>
            <a:ext cx="7435505" cy="57206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48581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914400" y="0"/>
            <a:ext cx="7952929" cy="851054"/>
          </a:xfrm>
        </p:spPr>
        <p:txBody>
          <a:bodyPr/>
          <a:lstStyle/>
          <a:p>
            <a:r>
              <a:rPr lang="en-US" dirty="0"/>
              <a:t>ASSESSMENT</a:t>
            </a:r>
          </a:p>
        </p:txBody>
      </p:sp>
      <p:cxnSp>
        <p:nvCxnSpPr>
          <p:cNvPr id="10" name="Straight Connector 9"/>
          <p:cNvCxnSpPr/>
          <p:nvPr/>
        </p:nvCxnSpPr>
        <p:spPr>
          <a:xfrm flipH="1">
            <a:off x="-12821" y="914400"/>
            <a:ext cx="9146850" cy="0"/>
          </a:xfrm>
          <a:prstGeom prst="line">
            <a:avLst/>
          </a:prstGeom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 flipV="1">
            <a:off x="609600" y="0"/>
            <a:ext cx="1" cy="6858000"/>
          </a:xfrm>
          <a:prstGeom prst="line">
            <a:avLst/>
          </a:prstGeom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Group 15"/>
          <p:cNvGrpSpPr/>
          <p:nvPr/>
        </p:nvGrpSpPr>
        <p:grpSpPr>
          <a:xfrm>
            <a:off x="114300" y="423981"/>
            <a:ext cx="990600" cy="940113"/>
            <a:chOff x="1587813" y="1869777"/>
            <a:chExt cx="1295400" cy="1270626"/>
          </a:xfrm>
        </p:grpSpPr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3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00200" y="1869777"/>
              <a:ext cx="1270626" cy="1270626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/>
            </p:cNvPicPr>
            <p:nvPr/>
          </p:nvPicPr>
          <p:blipFill rotWithShape="1">
            <a:blip r:embed="rId4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56056"/>
            <a:stretch/>
          </p:blipFill>
          <p:spPr>
            <a:xfrm>
              <a:off x="1587813" y="2288916"/>
              <a:ext cx="1295400" cy="432348"/>
            </a:xfrm>
            <a:prstGeom prst="rect">
              <a:avLst/>
            </a:prstGeom>
          </p:spPr>
        </p:pic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6EE94D49-75C3-41A0-A013-102ECC9B27E7}"/>
              </a:ext>
            </a:extLst>
          </p:cNvPr>
          <p:cNvSpPr txBox="1"/>
          <p:nvPr/>
        </p:nvSpPr>
        <p:spPr>
          <a:xfrm>
            <a:off x="1095427" y="152400"/>
            <a:ext cx="8048573" cy="86177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sz="40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40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3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000" dirty="0"/>
              <a:t>Immediate danger or threat</a:t>
            </a:r>
          </a:p>
          <a:p>
            <a:endParaRPr lang="en-US" sz="3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000" dirty="0"/>
              <a:t>Priority</a:t>
            </a:r>
          </a:p>
          <a:p>
            <a:endParaRPr lang="en-US" sz="3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000" dirty="0"/>
              <a:t>Who is responsible for next steps</a:t>
            </a:r>
          </a:p>
          <a:p>
            <a:endParaRPr lang="en-US" sz="3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000" dirty="0"/>
              <a:t>Patterns or repeat complaints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86787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914400" y="0"/>
            <a:ext cx="7952929" cy="851054"/>
          </a:xfrm>
        </p:spPr>
        <p:txBody>
          <a:bodyPr/>
          <a:lstStyle/>
          <a:p>
            <a:r>
              <a:rPr lang="en-US" dirty="0"/>
              <a:t>AGENCY OR DHR?</a:t>
            </a:r>
          </a:p>
        </p:txBody>
      </p:sp>
      <p:cxnSp>
        <p:nvCxnSpPr>
          <p:cNvPr id="10" name="Straight Connector 9"/>
          <p:cNvCxnSpPr/>
          <p:nvPr/>
        </p:nvCxnSpPr>
        <p:spPr>
          <a:xfrm flipH="1">
            <a:off x="-12821" y="914400"/>
            <a:ext cx="9146850" cy="0"/>
          </a:xfrm>
          <a:prstGeom prst="line">
            <a:avLst/>
          </a:prstGeom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 flipV="1">
            <a:off x="609600" y="0"/>
            <a:ext cx="1" cy="6858000"/>
          </a:xfrm>
          <a:prstGeom prst="line">
            <a:avLst/>
          </a:prstGeom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Group 15"/>
          <p:cNvGrpSpPr/>
          <p:nvPr/>
        </p:nvGrpSpPr>
        <p:grpSpPr>
          <a:xfrm>
            <a:off x="114300" y="423981"/>
            <a:ext cx="990600" cy="940113"/>
            <a:chOff x="1587813" y="1869777"/>
            <a:chExt cx="1295400" cy="1270626"/>
          </a:xfrm>
        </p:grpSpPr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3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00200" y="1869777"/>
              <a:ext cx="1270626" cy="1270626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/>
            </p:cNvPicPr>
            <p:nvPr/>
          </p:nvPicPr>
          <p:blipFill rotWithShape="1">
            <a:blip r:embed="rId4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56056"/>
            <a:stretch/>
          </p:blipFill>
          <p:spPr>
            <a:xfrm>
              <a:off x="1587813" y="2288916"/>
              <a:ext cx="1295400" cy="432348"/>
            </a:xfrm>
            <a:prstGeom prst="rect">
              <a:avLst/>
            </a:prstGeom>
          </p:spPr>
        </p:pic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97EFE057-EA1A-4BB0-9496-53B74D92D79B}"/>
              </a:ext>
            </a:extLst>
          </p:cNvPr>
          <p:cNvSpPr txBox="1"/>
          <p:nvPr/>
        </p:nvSpPr>
        <p:spPr>
          <a:xfrm>
            <a:off x="1055404" y="1364093"/>
            <a:ext cx="7010399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600" dirty="0"/>
              <a:t>DHR works in partnership with agencies to resolve complaints.</a:t>
            </a:r>
            <a:br>
              <a:rPr lang="en-US" sz="2600" dirty="0"/>
            </a:br>
            <a:endParaRPr lang="en-US" sz="2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600" dirty="0"/>
              <a:t>More than half have been assigned to the agency to do follow-up with the employee and report back.</a:t>
            </a:r>
          </a:p>
          <a:p>
            <a:endParaRPr lang="en-US" sz="2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600" dirty="0"/>
              <a:t>Less than 10 are being investigated solely by DHR.</a:t>
            </a:r>
            <a:br>
              <a:rPr lang="en-US" sz="2600" dirty="0"/>
            </a:br>
            <a:endParaRPr lang="en-US" sz="2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600" dirty="0"/>
              <a:t>The remainder are a collaboration between the agency and DHR.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17140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914400" y="0"/>
            <a:ext cx="7952929" cy="851054"/>
          </a:xfrm>
        </p:spPr>
        <p:txBody>
          <a:bodyPr/>
          <a:lstStyle/>
          <a:p>
            <a:r>
              <a:rPr lang="en-US" dirty="0"/>
              <a:t>INVESTIGATE</a:t>
            </a:r>
          </a:p>
        </p:txBody>
      </p:sp>
      <p:cxnSp>
        <p:nvCxnSpPr>
          <p:cNvPr id="10" name="Straight Connector 9"/>
          <p:cNvCxnSpPr/>
          <p:nvPr/>
        </p:nvCxnSpPr>
        <p:spPr>
          <a:xfrm flipH="1">
            <a:off x="-12821" y="914400"/>
            <a:ext cx="9146850" cy="0"/>
          </a:xfrm>
          <a:prstGeom prst="line">
            <a:avLst/>
          </a:prstGeom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 flipV="1">
            <a:off x="609600" y="0"/>
            <a:ext cx="1" cy="6858000"/>
          </a:xfrm>
          <a:prstGeom prst="line">
            <a:avLst/>
          </a:prstGeom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Group 15"/>
          <p:cNvGrpSpPr/>
          <p:nvPr/>
        </p:nvGrpSpPr>
        <p:grpSpPr>
          <a:xfrm>
            <a:off x="114300" y="423981"/>
            <a:ext cx="990600" cy="940113"/>
            <a:chOff x="1587813" y="1869777"/>
            <a:chExt cx="1295400" cy="1270626"/>
          </a:xfrm>
        </p:grpSpPr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3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00200" y="1869777"/>
              <a:ext cx="1270626" cy="1270626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/>
            </p:cNvPicPr>
            <p:nvPr/>
          </p:nvPicPr>
          <p:blipFill rotWithShape="1">
            <a:blip r:embed="rId4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56056"/>
            <a:stretch/>
          </p:blipFill>
          <p:spPr>
            <a:xfrm>
              <a:off x="1587813" y="2288916"/>
              <a:ext cx="1295400" cy="432348"/>
            </a:xfrm>
            <a:prstGeom prst="rect">
              <a:avLst/>
            </a:prstGeom>
          </p:spPr>
        </p:pic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6EE94D49-75C3-41A0-A013-102ECC9B27E7}"/>
              </a:ext>
            </a:extLst>
          </p:cNvPr>
          <p:cNvSpPr txBox="1"/>
          <p:nvPr/>
        </p:nvSpPr>
        <p:spPr>
          <a:xfrm>
            <a:off x="1271366" y="1905000"/>
            <a:ext cx="7238995" cy="62016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/>
              <a:t>When a DHR Consultant contacts you, we will include: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/>
              <a:t>Complainant’s Information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/>
              <a:t>Accused’s Information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/>
              <a:t>Incident details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58686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DFEF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687225" y="2286000"/>
            <a:ext cx="7772400" cy="1470025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en-US" dirty="0"/>
              <a:t>DEFINITIONS</a:t>
            </a:r>
          </a:p>
        </p:txBody>
      </p:sp>
      <p:cxnSp>
        <p:nvCxnSpPr>
          <p:cNvPr id="13" name="Straight Connector 12"/>
          <p:cNvCxnSpPr/>
          <p:nvPr/>
        </p:nvCxnSpPr>
        <p:spPr>
          <a:xfrm flipH="1">
            <a:off x="-2850" y="6172200"/>
            <a:ext cx="9146850" cy="0"/>
          </a:xfrm>
          <a:prstGeom prst="line">
            <a:avLst/>
          </a:prstGeom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0" y="6324600"/>
            <a:ext cx="9146850" cy="0"/>
          </a:xfrm>
          <a:prstGeom prst="line">
            <a:avLst/>
          </a:prstGeom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9712" y="5703093"/>
            <a:ext cx="987425" cy="938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292043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DFEF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493875" y="2514600"/>
            <a:ext cx="8153399" cy="762000"/>
          </a:xfrm>
          <a:effectLst/>
        </p:spPr>
        <p:txBody>
          <a:bodyPr>
            <a:noAutofit/>
          </a:bodyPr>
          <a:lstStyle/>
          <a:p>
            <a:pPr algn="l"/>
            <a:r>
              <a:rPr lang="en-US" sz="2400" dirty="0"/>
              <a:t>FRAUD: </a:t>
            </a:r>
            <a:br>
              <a:rPr lang="en-US" sz="1600" dirty="0"/>
            </a:br>
            <a:r>
              <a:rPr lang="en-US" sz="1600" dirty="0"/>
              <a:t>The intentional deception and representation by a person which could result in a benefit to them, others or the State or could cause detriment to others or the State. </a:t>
            </a:r>
            <a:br>
              <a:rPr lang="en-US" sz="1600" dirty="0"/>
            </a:br>
            <a:br>
              <a:rPr lang="en-US" sz="1600" dirty="0"/>
            </a:br>
            <a:r>
              <a:rPr lang="en-US" sz="2400" dirty="0"/>
              <a:t>WASTE:  </a:t>
            </a:r>
            <a:br>
              <a:rPr lang="en-US" sz="1600" dirty="0"/>
            </a:br>
            <a:r>
              <a:rPr lang="en-US" sz="1600" dirty="0"/>
              <a:t>The intentional or unintentional, thoughtless or careless expenditure, consumption, mismanagement, use or squandering of State resources to the detriment or potential detriment of the State. </a:t>
            </a:r>
            <a:br>
              <a:rPr lang="en-US" sz="1600" dirty="0"/>
            </a:br>
            <a:br>
              <a:rPr lang="en-US" sz="1600" dirty="0"/>
            </a:br>
            <a:r>
              <a:rPr lang="en-US" sz="2400" dirty="0"/>
              <a:t>ABUSE:</a:t>
            </a:r>
            <a:br>
              <a:rPr lang="en-US" sz="1600" dirty="0"/>
            </a:br>
            <a:r>
              <a:rPr lang="en-US" sz="1600" dirty="0"/>
              <a:t>Excessive, or improper use or violation of a thing or policy, or employment of something in a manner contrary to the natural or legal rules for its use. Intentional destruction, diversion, manipulation, misapplication, mistreatment or misuse of State resources. </a:t>
            </a:r>
            <a:br>
              <a:rPr lang="en-US" sz="1600" dirty="0"/>
            </a:br>
            <a:br>
              <a:rPr lang="en-US" sz="1600" dirty="0"/>
            </a:br>
            <a:r>
              <a:rPr lang="en-US" sz="2400" dirty="0"/>
              <a:t>DISCRIMINATION/HARRASSMENT:</a:t>
            </a:r>
            <a:br>
              <a:rPr lang="en-US" sz="1600" dirty="0"/>
            </a:br>
            <a:r>
              <a:rPr lang="en-US" sz="1600" dirty="0"/>
              <a:t>Employment discrimination based on race, color, gender including sexual harassment, age, veteran status, national origin, religion, political affiliation or disability.</a:t>
            </a:r>
          </a:p>
        </p:txBody>
      </p:sp>
      <p:cxnSp>
        <p:nvCxnSpPr>
          <p:cNvPr id="13" name="Straight Connector 12"/>
          <p:cNvCxnSpPr/>
          <p:nvPr/>
        </p:nvCxnSpPr>
        <p:spPr>
          <a:xfrm flipH="1">
            <a:off x="-2850" y="6172200"/>
            <a:ext cx="9146850" cy="0"/>
          </a:xfrm>
          <a:prstGeom prst="line">
            <a:avLst/>
          </a:prstGeom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0" y="6324600"/>
            <a:ext cx="9146850" cy="0"/>
          </a:xfrm>
          <a:prstGeom prst="line">
            <a:avLst/>
          </a:prstGeom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9712" y="5703093"/>
            <a:ext cx="987425" cy="938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040529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914400" y="0"/>
            <a:ext cx="7952929" cy="851054"/>
          </a:xfrm>
        </p:spPr>
        <p:txBody>
          <a:bodyPr/>
          <a:lstStyle/>
          <a:p>
            <a:r>
              <a:rPr lang="en-US" dirty="0"/>
              <a:t>DATA</a:t>
            </a:r>
          </a:p>
        </p:txBody>
      </p:sp>
      <p:cxnSp>
        <p:nvCxnSpPr>
          <p:cNvPr id="10" name="Straight Connector 9"/>
          <p:cNvCxnSpPr/>
          <p:nvPr/>
        </p:nvCxnSpPr>
        <p:spPr>
          <a:xfrm flipH="1">
            <a:off x="-12821" y="914400"/>
            <a:ext cx="9146850" cy="0"/>
          </a:xfrm>
          <a:prstGeom prst="line">
            <a:avLst/>
          </a:prstGeom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 flipV="1">
            <a:off x="609600" y="0"/>
            <a:ext cx="1" cy="6858000"/>
          </a:xfrm>
          <a:prstGeom prst="line">
            <a:avLst/>
          </a:prstGeom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Group 15"/>
          <p:cNvGrpSpPr/>
          <p:nvPr/>
        </p:nvGrpSpPr>
        <p:grpSpPr>
          <a:xfrm>
            <a:off x="114300" y="423981"/>
            <a:ext cx="990600" cy="940113"/>
            <a:chOff x="1587813" y="1869777"/>
            <a:chExt cx="1295400" cy="1270626"/>
          </a:xfrm>
        </p:grpSpPr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3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00200" y="1869777"/>
              <a:ext cx="1270626" cy="1270626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/>
            </p:cNvPicPr>
            <p:nvPr/>
          </p:nvPicPr>
          <p:blipFill rotWithShape="1">
            <a:blip r:embed="rId4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56056"/>
            <a:stretch/>
          </p:blipFill>
          <p:spPr>
            <a:xfrm>
              <a:off x="1587813" y="2288916"/>
              <a:ext cx="1295400" cy="432348"/>
            </a:xfrm>
            <a:prstGeom prst="rect">
              <a:avLst/>
            </a:prstGeom>
          </p:spPr>
        </p:pic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591E5C80-8282-469E-BD05-48E7A4666BFD}"/>
              </a:ext>
            </a:extLst>
          </p:cNvPr>
          <p:cNvSpPr txBox="1"/>
          <p:nvPr/>
        </p:nvSpPr>
        <p:spPr>
          <a:xfrm>
            <a:off x="1104900" y="1380135"/>
            <a:ext cx="7343328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Employee Complaint Line went live July 1, 2020. </a:t>
            </a:r>
          </a:p>
          <a:p>
            <a:endParaRPr lang="en-US" sz="2200" dirty="0"/>
          </a:p>
          <a:p>
            <a:r>
              <a:rPr lang="en-US" sz="2200" dirty="0"/>
              <a:t>As of November 10, 2020, 73 complaints have been filed.</a:t>
            </a:r>
          </a:p>
          <a:p>
            <a:endParaRPr lang="en-US" sz="2200" dirty="0"/>
          </a:p>
          <a:p>
            <a:r>
              <a:rPr lang="en-US" sz="2200" dirty="0"/>
              <a:t>Of the complaints received: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/>
              <a:t>29 were categorized as “abuse of power”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/>
              <a:t>18 were categorized as “discrimination”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/>
              <a:t>6 were categorized as “fraud”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/>
              <a:t>12 were categorized as “harassment”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/>
              <a:t>8 were categorized as “waste”</a:t>
            </a:r>
          </a:p>
          <a:p>
            <a:endParaRPr lang="en-US" sz="2200" dirty="0"/>
          </a:p>
          <a:p>
            <a:r>
              <a:rPr lang="en-US" sz="2200" dirty="0"/>
              <a:t>44 complaints have been closed; 29 remain active.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46791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914400" y="0"/>
            <a:ext cx="7952929" cy="851054"/>
          </a:xfrm>
        </p:spPr>
        <p:txBody>
          <a:bodyPr/>
          <a:lstStyle/>
          <a:p>
            <a:r>
              <a:rPr lang="en-US" dirty="0"/>
              <a:t>EXAMPLE ALLEGATIONS</a:t>
            </a:r>
          </a:p>
        </p:txBody>
      </p:sp>
      <p:cxnSp>
        <p:nvCxnSpPr>
          <p:cNvPr id="10" name="Straight Connector 9"/>
          <p:cNvCxnSpPr/>
          <p:nvPr/>
        </p:nvCxnSpPr>
        <p:spPr>
          <a:xfrm flipH="1">
            <a:off x="-12821" y="914400"/>
            <a:ext cx="9146850" cy="0"/>
          </a:xfrm>
          <a:prstGeom prst="line">
            <a:avLst/>
          </a:prstGeom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 flipV="1">
            <a:off x="609600" y="0"/>
            <a:ext cx="1" cy="6858000"/>
          </a:xfrm>
          <a:prstGeom prst="line">
            <a:avLst/>
          </a:prstGeom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Group 15"/>
          <p:cNvGrpSpPr/>
          <p:nvPr/>
        </p:nvGrpSpPr>
        <p:grpSpPr>
          <a:xfrm>
            <a:off x="114300" y="423981"/>
            <a:ext cx="990600" cy="940113"/>
            <a:chOff x="1587813" y="1869777"/>
            <a:chExt cx="1295400" cy="1270626"/>
          </a:xfrm>
        </p:grpSpPr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3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00200" y="1869777"/>
              <a:ext cx="1270626" cy="1270626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/>
            </p:cNvPicPr>
            <p:nvPr/>
          </p:nvPicPr>
          <p:blipFill rotWithShape="1">
            <a:blip r:embed="rId4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56056"/>
            <a:stretch/>
          </p:blipFill>
          <p:spPr>
            <a:xfrm>
              <a:off x="1587813" y="2288916"/>
              <a:ext cx="1295400" cy="432348"/>
            </a:xfrm>
            <a:prstGeom prst="rect">
              <a:avLst/>
            </a:prstGeom>
          </p:spPr>
        </p:pic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5CBFBDCF-1BB4-461E-948F-8E0AFCEBBA42}"/>
              </a:ext>
            </a:extLst>
          </p:cNvPr>
          <p:cNvSpPr txBox="1"/>
          <p:nvPr/>
        </p:nvSpPr>
        <p:spPr>
          <a:xfrm>
            <a:off x="1095427" y="1135255"/>
            <a:ext cx="7658100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/>
              <a:t>Note: These are example allegations, not findings.</a:t>
            </a:r>
            <a:br>
              <a:rPr lang="en-US" sz="2000" i="1" dirty="0"/>
            </a:br>
            <a:endParaRPr lang="en-US" sz="2000" i="1" dirty="0"/>
          </a:p>
          <a:p>
            <a:r>
              <a:rPr lang="en-US" sz="2400" dirty="0"/>
              <a:t>Fraud: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/>
              <a:t>Utilizing agency resources for personal gain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/>
              <a:t>Selling government purchased materials</a:t>
            </a:r>
          </a:p>
          <a:p>
            <a:endParaRPr lang="en-US" sz="2000" dirty="0"/>
          </a:p>
          <a:p>
            <a:r>
              <a:rPr lang="en-US" sz="2400" dirty="0"/>
              <a:t>Waste: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/>
              <a:t>Continuous office moves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/>
              <a:t>Stealing supplies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  <a:p>
            <a:r>
              <a:rPr lang="en-US" sz="2400" dirty="0"/>
              <a:t>Abuse of Power: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/>
              <a:t>Concerns over agency leadership and/or HR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/>
              <a:t>Wrongful termination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/>
              <a:t>Questioning agency policy and decisions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/>
              <a:t>Dissatisfaction with shift and schedule change</a:t>
            </a:r>
          </a:p>
          <a:p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902574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711</TotalTime>
  <Words>906</Words>
  <Application>Microsoft Office PowerPoint</Application>
  <PresentationFormat>On-screen Show (4:3)</PresentationFormat>
  <Paragraphs>159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Symbol</vt:lpstr>
      <vt:lpstr>Office Theme</vt:lpstr>
      <vt:lpstr>DHR Employee Complaint Line</vt:lpstr>
      <vt:lpstr>INTAKE</vt:lpstr>
      <vt:lpstr>ASSESSMENT</vt:lpstr>
      <vt:lpstr>AGENCY OR DHR?</vt:lpstr>
      <vt:lpstr>INVESTIGATE</vt:lpstr>
      <vt:lpstr>DEFINITIONS</vt:lpstr>
      <vt:lpstr>FRAUD:  The intentional deception and representation by a person which could result in a benefit to them, others or the State or could cause detriment to others or the State.   WASTE:   The intentional or unintentional, thoughtless or careless expenditure, consumption, mismanagement, use or squandering of State resources to the detriment or potential detriment of the State.   ABUSE: Excessive, or improper use or violation of a thing or policy, or employment of something in a manner contrary to the natural or legal rules for its use. Intentional destruction, diversion, manipulation, misapplication, mistreatment or misuse of State resources.   DISCRIMINATION/HARRASSMENT: Employment discrimination based on race, color, gender including sexual harassment, age, veteran status, national origin, religion, political affiliation or disability.</vt:lpstr>
      <vt:lpstr>DATA</vt:lpstr>
      <vt:lpstr>EXAMPLE ALLEGATIONS</vt:lpstr>
      <vt:lpstr>EXAMPLE ALLEGATIONS, cont.</vt:lpstr>
      <vt:lpstr>COVID-19 RELATED</vt:lpstr>
      <vt:lpstr>CONFIDENTIALITY EXPECTATIONS</vt:lpstr>
      <vt:lpstr>VALUE OF AN EMPLOYEE HOTLINE</vt:lpstr>
      <vt:lpstr>MAKE IT ABOUT CULTURE</vt:lpstr>
      <vt:lpstr>WHAT MAKES A HOTLINE TRUSTED?</vt:lpstr>
      <vt:lpstr>ADVANTAGES TO HR</vt:lpstr>
      <vt:lpstr>RETALIATION PROTECTION</vt:lpstr>
      <vt:lpstr>QUESTIONS? CONTACT US</vt:lpstr>
    </vt:vector>
  </TitlesOfParts>
  <Company>Division of Human Resources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Enter Title Here</dc:title>
  <dc:creator>Ashleigh Jensen</dc:creator>
  <cp:lastModifiedBy>Michelle Peugh</cp:lastModifiedBy>
  <cp:revision>84</cp:revision>
  <cp:lastPrinted>2020-11-16T21:54:36Z</cp:lastPrinted>
  <dcterms:created xsi:type="dcterms:W3CDTF">2015-08-25T21:42:26Z</dcterms:created>
  <dcterms:modified xsi:type="dcterms:W3CDTF">2020-11-17T19:45:01Z</dcterms:modified>
</cp:coreProperties>
</file>