
<file path=[Content_Types].xml><?xml version="1.0" encoding="utf-8"?>
<Types xmlns="http://schemas.openxmlformats.org/package/2006/content-types">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notesMasterIdLst>
    <p:notesMasterId r:id="rId25"/>
  </p:notesMasterIdLst>
  <p:handoutMasterIdLst>
    <p:handoutMasterId r:id="rId26"/>
  </p:handoutMasterIdLst>
  <p:sldIdLst>
    <p:sldId id="257" r:id="rId5"/>
    <p:sldId id="261" r:id="rId6"/>
    <p:sldId id="262" r:id="rId7"/>
    <p:sldId id="263" r:id="rId8"/>
    <p:sldId id="265" r:id="rId9"/>
    <p:sldId id="266" r:id="rId10"/>
    <p:sldId id="270" r:id="rId11"/>
    <p:sldId id="272" r:id="rId12"/>
    <p:sldId id="275" r:id="rId13"/>
    <p:sldId id="273" r:id="rId14"/>
    <p:sldId id="276" r:id="rId15"/>
    <p:sldId id="277" r:id="rId16"/>
    <p:sldId id="281" r:id="rId17"/>
    <p:sldId id="285" r:id="rId18"/>
    <p:sldId id="278" r:id="rId19"/>
    <p:sldId id="279" r:id="rId20"/>
    <p:sldId id="274" r:id="rId21"/>
    <p:sldId id="283" r:id="rId22"/>
    <p:sldId id="282" r:id="rId23"/>
    <p:sldId id="28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6D6"/>
    <a:srgbClr val="3488A0"/>
    <a:srgbClr val="344529"/>
    <a:srgbClr val="2B3922"/>
    <a:srgbClr val="2E3722"/>
    <a:srgbClr val="FCF7F1"/>
    <a:srgbClr val="B8D233"/>
    <a:srgbClr val="F8D22F"/>
    <a:srgbClr val="F03F2B"/>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19"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2800" dirty="0"/>
            <a:t>VISION	</a:t>
          </a:r>
          <a:r>
            <a:rPr lang="en-US" sz="1500" dirty="0"/>
            <a: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2800" dirty="0"/>
            <a:t>MISSION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2800" dirty="0"/>
            <a:t>VALUES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ye"/>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atellite"/>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iamond"/>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8E208-0BED-4644-AE4F-31A83BD267C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3605BAC-83EC-4281-AF0C-BA0B9A747E98}">
      <dgm:prSet/>
      <dgm:spPr/>
      <dgm:t>
        <a:bodyPr/>
        <a:lstStyle/>
        <a:p>
          <a:r>
            <a:rPr lang="en-US" dirty="0"/>
            <a:t>A set of words, concepts, character traits, or phrases that describe the philosophies and beliefs</a:t>
          </a:r>
        </a:p>
      </dgm:t>
    </dgm:pt>
    <dgm:pt modelId="{FA6AA99B-F68E-4E5D-B73B-2FA4A95D8F97}" type="parTrans" cxnId="{FDE03929-38F2-405B-9C9F-664299446AE6}">
      <dgm:prSet/>
      <dgm:spPr/>
      <dgm:t>
        <a:bodyPr/>
        <a:lstStyle/>
        <a:p>
          <a:endParaRPr lang="en-US"/>
        </a:p>
      </dgm:t>
    </dgm:pt>
    <dgm:pt modelId="{840739B3-709F-48A5-A4DA-70CFE411CBE1}" type="sibTrans" cxnId="{FDE03929-38F2-405B-9C9F-664299446AE6}">
      <dgm:prSet/>
      <dgm:spPr/>
      <dgm:t>
        <a:bodyPr/>
        <a:lstStyle/>
        <a:p>
          <a:endParaRPr lang="en-US"/>
        </a:p>
      </dgm:t>
    </dgm:pt>
    <dgm:pt modelId="{859E3A08-B926-4278-97D7-83F9785F4B15}">
      <dgm:prSet/>
      <dgm:spPr/>
      <dgm:t>
        <a:bodyPr/>
        <a:lstStyle/>
        <a:p>
          <a:r>
            <a:rPr lang="en-US" dirty="0"/>
            <a:t>Guides decision-making</a:t>
          </a:r>
        </a:p>
      </dgm:t>
    </dgm:pt>
    <dgm:pt modelId="{5BBD9F36-3464-419E-BCF3-9C71D67A7C6E}" type="parTrans" cxnId="{E6CC77B7-4A1D-4F47-B1E3-BC9D7F484A9D}">
      <dgm:prSet/>
      <dgm:spPr/>
      <dgm:t>
        <a:bodyPr/>
        <a:lstStyle/>
        <a:p>
          <a:endParaRPr lang="en-US"/>
        </a:p>
      </dgm:t>
    </dgm:pt>
    <dgm:pt modelId="{D8DBCCC3-76B2-4FEC-AAF8-66A79CDBC37A}" type="sibTrans" cxnId="{E6CC77B7-4A1D-4F47-B1E3-BC9D7F484A9D}">
      <dgm:prSet/>
      <dgm:spPr/>
      <dgm:t>
        <a:bodyPr/>
        <a:lstStyle/>
        <a:p>
          <a:endParaRPr lang="en-US"/>
        </a:p>
      </dgm:t>
    </dgm:pt>
    <dgm:pt modelId="{7D6CE72D-9474-447C-97B2-68999A912BF5}">
      <dgm:prSet/>
      <dgm:spPr/>
      <dgm:t>
        <a:bodyPr/>
        <a:lstStyle/>
        <a:p>
          <a:r>
            <a:rPr lang="en-US" dirty="0"/>
            <a:t>Identifies desired behaviors</a:t>
          </a:r>
        </a:p>
      </dgm:t>
    </dgm:pt>
    <dgm:pt modelId="{2473BC55-EC5B-4C65-8D49-AF80FA96B07A}" type="parTrans" cxnId="{18A7D612-EA5D-49E5-957E-85FFF49F1613}">
      <dgm:prSet/>
      <dgm:spPr/>
      <dgm:t>
        <a:bodyPr/>
        <a:lstStyle/>
        <a:p>
          <a:endParaRPr lang="en-US"/>
        </a:p>
      </dgm:t>
    </dgm:pt>
    <dgm:pt modelId="{A329962E-1E34-4DF2-B615-A43D5024D490}" type="sibTrans" cxnId="{18A7D612-EA5D-49E5-957E-85FFF49F1613}">
      <dgm:prSet/>
      <dgm:spPr/>
      <dgm:t>
        <a:bodyPr/>
        <a:lstStyle/>
        <a:p>
          <a:endParaRPr lang="en-US"/>
        </a:p>
      </dgm:t>
    </dgm:pt>
    <dgm:pt modelId="{1440BB9D-D95D-4BE7-A2C2-9113FE816106}">
      <dgm:prSet/>
      <dgm:spPr/>
      <dgm:t>
        <a:bodyPr/>
        <a:lstStyle/>
        <a:p>
          <a:r>
            <a:rPr lang="en-US"/>
            <a:t>Provides for common language</a:t>
          </a:r>
        </a:p>
      </dgm:t>
    </dgm:pt>
    <dgm:pt modelId="{7A8B3C31-F77C-4312-BF3C-71C362791DAF}" type="parTrans" cxnId="{E9CA6818-CFA7-4D03-9A76-BAE1C574FA4F}">
      <dgm:prSet/>
      <dgm:spPr/>
      <dgm:t>
        <a:bodyPr/>
        <a:lstStyle/>
        <a:p>
          <a:endParaRPr lang="en-US"/>
        </a:p>
      </dgm:t>
    </dgm:pt>
    <dgm:pt modelId="{3F1BCE97-8543-4A05-A3DE-4B587865680A}" type="sibTrans" cxnId="{E9CA6818-CFA7-4D03-9A76-BAE1C574FA4F}">
      <dgm:prSet/>
      <dgm:spPr/>
      <dgm:t>
        <a:bodyPr/>
        <a:lstStyle/>
        <a:p>
          <a:endParaRPr lang="en-US"/>
        </a:p>
      </dgm:t>
    </dgm:pt>
    <dgm:pt modelId="{945F0F09-30D1-4790-B156-2663977B55A1}">
      <dgm:prSet/>
      <dgm:spPr/>
      <dgm:t>
        <a:bodyPr/>
        <a:lstStyle/>
        <a:p>
          <a:r>
            <a:rPr lang="en-US" dirty="0"/>
            <a:t>Helps define expectations internally and externally</a:t>
          </a:r>
        </a:p>
      </dgm:t>
    </dgm:pt>
    <dgm:pt modelId="{2475EF17-5D2A-46E9-865C-6342CF81CCD5}" type="parTrans" cxnId="{9F75CEBA-3114-4A46-A868-EEB8F7D25120}">
      <dgm:prSet/>
      <dgm:spPr/>
      <dgm:t>
        <a:bodyPr/>
        <a:lstStyle/>
        <a:p>
          <a:endParaRPr lang="en-US"/>
        </a:p>
      </dgm:t>
    </dgm:pt>
    <dgm:pt modelId="{A19E3A7C-7D13-4AC4-8861-B77CA571C0AC}" type="sibTrans" cxnId="{9F75CEBA-3114-4A46-A868-EEB8F7D25120}">
      <dgm:prSet/>
      <dgm:spPr/>
      <dgm:t>
        <a:bodyPr/>
        <a:lstStyle/>
        <a:p>
          <a:endParaRPr lang="en-US"/>
        </a:p>
      </dgm:t>
    </dgm:pt>
    <dgm:pt modelId="{9586E310-2FFD-4B0E-BB79-7C2EA0523ACB}" type="pres">
      <dgm:prSet presAssocID="{48B8E208-0BED-4644-AE4F-31A83BD267CF}" presName="linear" presStyleCnt="0">
        <dgm:presLayoutVars>
          <dgm:animLvl val="lvl"/>
          <dgm:resizeHandles val="exact"/>
        </dgm:presLayoutVars>
      </dgm:prSet>
      <dgm:spPr/>
    </dgm:pt>
    <dgm:pt modelId="{F417237E-9419-45F6-B789-647B6CCF2EA7}" type="pres">
      <dgm:prSet presAssocID="{83605BAC-83EC-4281-AF0C-BA0B9A747E98}" presName="parentText" presStyleLbl="node1" presStyleIdx="0" presStyleCnt="5">
        <dgm:presLayoutVars>
          <dgm:chMax val="0"/>
          <dgm:bulletEnabled val="1"/>
        </dgm:presLayoutVars>
      </dgm:prSet>
      <dgm:spPr/>
    </dgm:pt>
    <dgm:pt modelId="{685D036A-4E07-4A04-B69E-E8394C750DAA}" type="pres">
      <dgm:prSet presAssocID="{840739B3-709F-48A5-A4DA-70CFE411CBE1}" presName="spacer" presStyleCnt="0"/>
      <dgm:spPr/>
    </dgm:pt>
    <dgm:pt modelId="{6558AB24-CA97-48E4-9EE7-86310D9125B5}" type="pres">
      <dgm:prSet presAssocID="{859E3A08-B926-4278-97D7-83F9785F4B15}" presName="parentText" presStyleLbl="node1" presStyleIdx="1" presStyleCnt="5">
        <dgm:presLayoutVars>
          <dgm:chMax val="0"/>
          <dgm:bulletEnabled val="1"/>
        </dgm:presLayoutVars>
      </dgm:prSet>
      <dgm:spPr/>
    </dgm:pt>
    <dgm:pt modelId="{B1E1443C-EE57-46A1-9572-3726DF2AC89F}" type="pres">
      <dgm:prSet presAssocID="{D8DBCCC3-76B2-4FEC-AAF8-66A79CDBC37A}" presName="spacer" presStyleCnt="0"/>
      <dgm:spPr/>
    </dgm:pt>
    <dgm:pt modelId="{854301B2-9A93-45DA-AD60-C02BFDC30B48}" type="pres">
      <dgm:prSet presAssocID="{7D6CE72D-9474-447C-97B2-68999A912BF5}" presName="parentText" presStyleLbl="node1" presStyleIdx="2" presStyleCnt="5">
        <dgm:presLayoutVars>
          <dgm:chMax val="0"/>
          <dgm:bulletEnabled val="1"/>
        </dgm:presLayoutVars>
      </dgm:prSet>
      <dgm:spPr/>
    </dgm:pt>
    <dgm:pt modelId="{BD603C20-F02F-431B-8C00-A35C4948194B}" type="pres">
      <dgm:prSet presAssocID="{A329962E-1E34-4DF2-B615-A43D5024D490}" presName="spacer" presStyleCnt="0"/>
      <dgm:spPr/>
    </dgm:pt>
    <dgm:pt modelId="{8B4547A5-A11B-4D74-87CA-EFCD17CB6AE7}" type="pres">
      <dgm:prSet presAssocID="{1440BB9D-D95D-4BE7-A2C2-9113FE816106}" presName="parentText" presStyleLbl="node1" presStyleIdx="3" presStyleCnt="5">
        <dgm:presLayoutVars>
          <dgm:chMax val="0"/>
          <dgm:bulletEnabled val="1"/>
        </dgm:presLayoutVars>
      </dgm:prSet>
      <dgm:spPr/>
    </dgm:pt>
    <dgm:pt modelId="{DEAE2CC0-C782-4886-A1EC-7ABC5A495F26}" type="pres">
      <dgm:prSet presAssocID="{3F1BCE97-8543-4A05-A3DE-4B587865680A}" presName="spacer" presStyleCnt="0"/>
      <dgm:spPr/>
    </dgm:pt>
    <dgm:pt modelId="{FE02C548-4E35-4FDE-A722-BABE4AD4017A}" type="pres">
      <dgm:prSet presAssocID="{945F0F09-30D1-4790-B156-2663977B55A1}" presName="parentText" presStyleLbl="node1" presStyleIdx="4" presStyleCnt="5">
        <dgm:presLayoutVars>
          <dgm:chMax val="0"/>
          <dgm:bulletEnabled val="1"/>
        </dgm:presLayoutVars>
      </dgm:prSet>
      <dgm:spPr/>
    </dgm:pt>
  </dgm:ptLst>
  <dgm:cxnLst>
    <dgm:cxn modelId="{18A7D612-EA5D-49E5-957E-85FFF49F1613}" srcId="{48B8E208-0BED-4644-AE4F-31A83BD267CF}" destId="{7D6CE72D-9474-447C-97B2-68999A912BF5}" srcOrd="2" destOrd="0" parTransId="{2473BC55-EC5B-4C65-8D49-AF80FA96B07A}" sibTransId="{A329962E-1E34-4DF2-B615-A43D5024D490}"/>
    <dgm:cxn modelId="{E9CA6818-CFA7-4D03-9A76-BAE1C574FA4F}" srcId="{48B8E208-0BED-4644-AE4F-31A83BD267CF}" destId="{1440BB9D-D95D-4BE7-A2C2-9113FE816106}" srcOrd="3" destOrd="0" parTransId="{7A8B3C31-F77C-4312-BF3C-71C362791DAF}" sibTransId="{3F1BCE97-8543-4A05-A3DE-4B587865680A}"/>
    <dgm:cxn modelId="{FDE03929-38F2-405B-9C9F-664299446AE6}" srcId="{48B8E208-0BED-4644-AE4F-31A83BD267CF}" destId="{83605BAC-83EC-4281-AF0C-BA0B9A747E98}" srcOrd="0" destOrd="0" parTransId="{FA6AA99B-F68E-4E5D-B73B-2FA4A95D8F97}" sibTransId="{840739B3-709F-48A5-A4DA-70CFE411CBE1}"/>
    <dgm:cxn modelId="{0DF7D45B-E603-4A94-9CC8-F6B866A9CB78}" type="presOf" srcId="{83605BAC-83EC-4281-AF0C-BA0B9A747E98}" destId="{F417237E-9419-45F6-B789-647B6CCF2EA7}" srcOrd="0" destOrd="0" presId="urn:microsoft.com/office/officeart/2005/8/layout/vList2"/>
    <dgm:cxn modelId="{8068587D-16BE-4828-975B-C98A387795F9}" type="presOf" srcId="{7D6CE72D-9474-447C-97B2-68999A912BF5}" destId="{854301B2-9A93-45DA-AD60-C02BFDC30B48}" srcOrd="0" destOrd="0" presId="urn:microsoft.com/office/officeart/2005/8/layout/vList2"/>
    <dgm:cxn modelId="{45D0107F-0805-43C0-8CB1-D681DD6195E9}" type="presOf" srcId="{859E3A08-B926-4278-97D7-83F9785F4B15}" destId="{6558AB24-CA97-48E4-9EE7-86310D9125B5}" srcOrd="0" destOrd="0" presId="urn:microsoft.com/office/officeart/2005/8/layout/vList2"/>
    <dgm:cxn modelId="{F90A2B90-5B69-43D0-856A-C301C21AFC39}" type="presOf" srcId="{1440BB9D-D95D-4BE7-A2C2-9113FE816106}" destId="{8B4547A5-A11B-4D74-87CA-EFCD17CB6AE7}" srcOrd="0" destOrd="0" presId="urn:microsoft.com/office/officeart/2005/8/layout/vList2"/>
    <dgm:cxn modelId="{E6CC77B7-4A1D-4F47-B1E3-BC9D7F484A9D}" srcId="{48B8E208-0BED-4644-AE4F-31A83BD267CF}" destId="{859E3A08-B926-4278-97D7-83F9785F4B15}" srcOrd="1" destOrd="0" parTransId="{5BBD9F36-3464-419E-BCF3-9C71D67A7C6E}" sibTransId="{D8DBCCC3-76B2-4FEC-AAF8-66A79CDBC37A}"/>
    <dgm:cxn modelId="{9F75CEBA-3114-4A46-A868-EEB8F7D25120}" srcId="{48B8E208-0BED-4644-AE4F-31A83BD267CF}" destId="{945F0F09-30D1-4790-B156-2663977B55A1}" srcOrd="4" destOrd="0" parTransId="{2475EF17-5D2A-46E9-865C-6342CF81CCD5}" sibTransId="{A19E3A7C-7D13-4AC4-8861-B77CA571C0AC}"/>
    <dgm:cxn modelId="{E6DAE2BF-870E-4460-A140-2CAADABAFA52}" type="presOf" srcId="{48B8E208-0BED-4644-AE4F-31A83BD267CF}" destId="{9586E310-2FFD-4B0E-BB79-7C2EA0523ACB}" srcOrd="0" destOrd="0" presId="urn:microsoft.com/office/officeart/2005/8/layout/vList2"/>
    <dgm:cxn modelId="{C0F2C1E9-FFCD-4F27-82D5-36F87492A3A5}" type="presOf" srcId="{945F0F09-30D1-4790-B156-2663977B55A1}" destId="{FE02C548-4E35-4FDE-A722-BABE4AD4017A}" srcOrd="0" destOrd="0" presId="urn:microsoft.com/office/officeart/2005/8/layout/vList2"/>
    <dgm:cxn modelId="{44C2B580-3BC3-497F-ABEE-D8E72E70C3E3}" type="presParOf" srcId="{9586E310-2FFD-4B0E-BB79-7C2EA0523ACB}" destId="{F417237E-9419-45F6-B789-647B6CCF2EA7}" srcOrd="0" destOrd="0" presId="urn:microsoft.com/office/officeart/2005/8/layout/vList2"/>
    <dgm:cxn modelId="{EE8C81C6-017E-457A-8F24-889B855924B8}" type="presParOf" srcId="{9586E310-2FFD-4B0E-BB79-7C2EA0523ACB}" destId="{685D036A-4E07-4A04-B69E-E8394C750DAA}" srcOrd="1" destOrd="0" presId="urn:microsoft.com/office/officeart/2005/8/layout/vList2"/>
    <dgm:cxn modelId="{89A61D1E-B90D-4E75-81DD-8867F2999E2D}" type="presParOf" srcId="{9586E310-2FFD-4B0E-BB79-7C2EA0523ACB}" destId="{6558AB24-CA97-48E4-9EE7-86310D9125B5}" srcOrd="2" destOrd="0" presId="urn:microsoft.com/office/officeart/2005/8/layout/vList2"/>
    <dgm:cxn modelId="{8A575EF0-D0C8-401E-AB82-DE089803632D}" type="presParOf" srcId="{9586E310-2FFD-4B0E-BB79-7C2EA0523ACB}" destId="{B1E1443C-EE57-46A1-9572-3726DF2AC89F}" srcOrd="3" destOrd="0" presId="urn:microsoft.com/office/officeart/2005/8/layout/vList2"/>
    <dgm:cxn modelId="{81F8E3B7-D34F-486B-8559-3F42F295C903}" type="presParOf" srcId="{9586E310-2FFD-4B0E-BB79-7C2EA0523ACB}" destId="{854301B2-9A93-45DA-AD60-C02BFDC30B48}" srcOrd="4" destOrd="0" presId="urn:microsoft.com/office/officeart/2005/8/layout/vList2"/>
    <dgm:cxn modelId="{80C20F55-5E4A-4517-B334-6EDE73648C74}" type="presParOf" srcId="{9586E310-2FFD-4B0E-BB79-7C2EA0523ACB}" destId="{BD603C20-F02F-431B-8C00-A35C4948194B}" srcOrd="5" destOrd="0" presId="urn:microsoft.com/office/officeart/2005/8/layout/vList2"/>
    <dgm:cxn modelId="{465BF771-41A9-4402-8CCA-4B76E0FADB89}" type="presParOf" srcId="{9586E310-2FFD-4B0E-BB79-7C2EA0523ACB}" destId="{8B4547A5-A11B-4D74-87CA-EFCD17CB6AE7}" srcOrd="6" destOrd="0" presId="urn:microsoft.com/office/officeart/2005/8/layout/vList2"/>
    <dgm:cxn modelId="{09B4520C-7A7C-4181-B9E0-67E7560B0CCE}" type="presParOf" srcId="{9586E310-2FFD-4B0E-BB79-7C2EA0523ACB}" destId="{DEAE2CC0-C782-4886-A1EC-7ABC5A495F26}" srcOrd="7" destOrd="0" presId="urn:microsoft.com/office/officeart/2005/8/layout/vList2"/>
    <dgm:cxn modelId="{E3F7F5C9-12E7-44A8-A746-E279D3038C4D}" type="presParOf" srcId="{9586E310-2FFD-4B0E-BB79-7C2EA0523ACB}" destId="{FE02C548-4E35-4FDE-A722-BABE4AD4017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406C79-3AFA-4418-AE54-DA183A5A4AC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15F685F-2F45-4313-B542-9EE3E09EBE61}">
      <dgm:prSet/>
      <dgm:spPr/>
      <dgm:t>
        <a:bodyPr/>
        <a:lstStyle/>
        <a:p>
          <a:r>
            <a:rPr lang="en-US"/>
            <a:t>Culture exists in every organization</a:t>
          </a:r>
        </a:p>
      </dgm:t>
    </dgm:pt>
    <dgm:pt modelId="{B5B223C3-4F42-44EF-AB9E-FDAB339CAFD8}" type="parTrans" cxnId="{8376B6F2-F1C3-43C8-ADBC-F6465D3EECE3}">
      <dgm:prSet/>
      <dgm:spPr/>
      <dgm:t>
        <a:bodyPr/>
        <a:lstStyle/>
        <a:p>
          <a:endParaRPr lang="en-US"/>
        </a:p>
      </dgm:t>
    </dgm:pt>
    <dgm:pt modelId="{3768757E-916E-4F6D-A235-B776237FBBA8}" type="sibTrans" cxnId="{8376B6F2-F1C3-43C8-ADBC-F6465D3EECE3}">
      <dgm:prSet/>
      <dgm:spPr/>
      <dgm:t>
        <a:bodyPr/>
        <a:lstStyle/>
        <a:p>
          <a:endParaRPr lang="en-US"/>
        </a:p>
      </dgm:t>
    </dgm:pt>
    <dgm:pt modelId="{CC564B4E-9C1F-4A44-AC82-B4F4054463B5}">
      <dgm:prSet/>
      <dgm:spPr/>
      <dgm:t>
        <a:bodyPr/>
        <a:lstStyle/>
        <a:p>
          <a:r>
            <a:rPr lang="en-US" dirty="0"/>
            <a:t>Made up of practices, beliefs, philosophies and processes</a:t>
          </a:r>
        </a:p>
      </dgm:t>
    </dgm:pt>
    <dgm:pt modelId="{EFD617E7-9B7B-44D5-A731-B62C485B2100}" type="parTrans" cxnId="{D19ED640-B936-4EF1-B00A-2675A0DDD1C3}">
      <dgm:prSet/>
      <dgm:spPr/>
      <dgm:t>
        <a:bodyPr/>
        <a:lstStyle/>
        <a:p>
          <a:endParaRPr lang="en-US"/>
        </a:p>
      </dgm:t>
    </dgm:pt>
    <dgm:pt modelId="{31D1F58E-E25D-4654-82FE-43623F784100}" type="sibTrans" cxnId="{D19ED640-B936-4EF1-B00A-2675A0DDD1C3}">
      <dgm:prSet/>
      <dgm:spPr/>
      <dgm:t>
        <a:bodyPr/>
        <a:lstStyle/>
        <a:p>
          <a:endParaRPr lang="en-US"/>
        </a:p>
      </dgm:t>
    </dgm:pt>
    <dgm:pt modelId="{C7849A60-F0FC-4662-B824-DF7B72C6536D}">
      <dgm:prSet/>
      <dgm:spPr/>
      <dgm:t>
        <a:bodyPr/>
        <a:lstStyle/>
        <a:p>
          <a:r>
            <a:rPr lang="en-US" dirty="0"/>
            <a:t>Exists whether the organization wants it to or not</a:t>
          </a:r>
        </a:p>
      </dgm:t>
    </dgm:pt>
    <dgm:pt modelId="{0D2A34CC-5E93-488F-B288-F58463075A46}" type="parTrans" cxnId="{594CFA0E-30F5-4E32-A412-318AD0225522}">
      <dgm:prSet/>
      <dgm:spPr/>
      <dgm:t>
        <a:bodyPr/>
        <a:lstStyle/>
        <a:p>
          <a:endParaRPr lang="en-US"/>
        </a:p>
      </dgm:t>
    </dgm:pt>
    <dgm:pt modelId="{305CC280-FEA7-4A84-968F-A5616124C53F}" type="sibTrans" cxnId="{594CFA0E-30F5-4E32-A412-318AD0225522}">
      <dgm:prSet/>
      <dgm:spPr/>
      <dgm:t>
        <a:bodyPr/>
        <a:lstStyle/>
        <a:p>
          <a:endParaRPr lang="en-US"/>
        </a:p>
      </dgm:t>
    </dgm:pt>
    <dgm:pt modelId="{6B261A39-072E-4EF6-A6F0-FD481480664F}">
      <dgm:prSet/>
      <dgm:spPr/>
      <dgm:t>
        <a:bodyPr/>
        <a:lstStyle/>
        <a:p>
          <a:r>
            <a:rPr lang="en-US" dirty="0"/>
            <a:t>Should be intentionally developed, but often just happens</a:t>
          </a:r>
        </a:p>
      </dgm:t>
    </dgm:pt>
    <dgm:pt modelId="{47D0CF17-506E-4F44-8D72-8815FDCF5F7E}" type="parTrans" cxnId="{DFA7B3CC-5C65-4575-B774-5B47C33C937C}">
      <dgm:prSet/>
      <dgm:spPr/>
      <dgm:t>
        <a:bodyPr/>
        <a:lstStyle/>
        <a:p>
          <a:endParaRPr lang="en-US"/>
        </a:p>
      </dgm:t>
    </dgm:pt>
    <dgm:pt modelId="{842FCD2C-8B50-4EE4-B7BF-D68B91C27311}" type="sibTrans" cxnId="{DFA7B3CC-5C65-4575-B774-5B47C33C937C}">
      <dgm:prSet/>
      <dgm:spPr/>
      <dgm:t>
        <a:bodyPr/>
        <a:lstStyle/>
        <a:p>
          <a:endParaRPr lang="en-US"/>
        </a:p>
      </dgm:t>
    </dgm:pt>
    <dgm:pt modelId="{EA260F25-041B-4FBE-B9C6-E9E9D5F248E1}" type="pres">
      <dgm:prSet presAssocID="{EF406C79-3AFA-4418-AE54-DA183A5A4ACE}" presName="outerComposite" presStyleCnt="0">
        <dgm:presLayoutVars>
          <dgm:chMax val="5"/>
          <dgm:dir/>
          <dgm:resizeHandles val="exact"/>
        </dgm:presLayoutVars>
      </dgm:prSet>
      <dgm:spPr/>
    </dgm:pt>
    <dgm:pt modelId="{DD8879A0-58A1-4A80-B38A-07DDCAAC76DE}" type="pres">
      <dgm:prSet presAssocID="{EF406C79-3AFA-4418-AE54-DA183A5A4ACE}" presName="dummyMaxCanvas" presStyleCnt="0">
        <dgm:presLayoutVars/>
      </dgm:prSet>
      <dgm:spPr/>
    </dgm:pt>
    <dgm:pt modelId="{047C3F6E-CF58-4EAA-A5BC-123FE7719E4C}" type="pres">
      <dgm:prSet presAssocID="{EF406C79-3AFA-4418-AE54-DA183A5A4ACE}" presName="FourNodes_1" presStyleLbl="node1" presStyleIdx="0" presStyleCnt="4">
        <dgm:presLayoutVars>
          <dgm:bulletEnabled val="1"/>
        </dgm:presLayoutVars>
      </dgm:prSet>
      <dgm:spPr/>
    </dgm:pt>
    <dgm:pt modelId="{2E649224-A0AE-4E4B-90C8-6CB06ED74793}" type="pres">
      <dgm:prSet presAssocID="{EF406C79-3AFA-4418-AE54-DA183A5A4ACE}" presName="FourNodes_2" presStyleLbl="node1" presStyleIdx="1" presStyleCnt="4">
        <dgm:presLayoutVars>
          <dgm:bulletEnabled val="1"/>
        </dgm:presLayoutVars>
      </dgm:prSet>
      <dgm:spPr/>
    </dgm:pt>
    <dgm:pt modelId="{453D5E51-DE67-4B00-98AC-764AC5B35172}" type="pres">
      <dgm:prSet presAssocID="{EF406C79-3AFA-4418-AE54-DA183A5A4ACE}" presName="FourNodes_3" presStyleLbl="node1" presStyleIdx="2" presStyleCnt="4">
        <dgm:presLayoutVars>
          <dgm:bulletEnabled val="1"/>
        </dgm:presLayoutVars>
      </dgm:prSet>
      <dgm:spPr/>
    </dgm:pt>
    <dgm:pt modelId="{0284FC24-3997-47F1-BCC4-93026593B917}" type="pres">
      <dgm:prSet presAssocID="{EF406C79-3AFA-4418-AE54-DA183A5A4ACE}" presName="FourNodes_4" presStyleLbl="node1" presStyleIdx="3" presStyleCnt="4">
        <dgm:presLayoutVars>
          <dgm:bulletEnabled val="1"/>
        </dgm:presLayoutVars>
      </dgm:prSet>
      <dgm:spPr/>
    </dgm:pt>
    <dgm:pt modelId="{B3B82FF0-046D-4D0A-9521-E13D854BC76D}" type="pres">
      <dgm:prSet presAssocID="{EF406C79-3AFA-4418-AE54-DA183A5A4ACE}" presName="FourConn_1-2" presStyleLbl="fgAccFollowNode1" presStyleIdx="0" presStyleCnt="3">
        <dgm:presLayoutVars>
          <dgm:bulletEnabled val="1"/>
        </dgm:presLayoutVars>
      </dgm:prSet>
      <dgm:spPr/>
    </dgm:pt>
    <dgm:pt modelId="{22AA3B16-9BE2-49A9-A960-FB53321DB2B3}" type="pres">
      <dgm:prSet presAssocID="{EF406C79-3AFA-4418-AE54-DA183A5A4ACE}" presName="FourConn_2-3" presStyleLbl="fgAccFollowNode1" presStyleIdx="1" presStyleCnt="3">
        <dgm:presLayoutVars>
          <dgm:bulletEnabled val="1"/>
        </dgm:presLayoutVars>
      </dgm:prSet>
      <dgm:spPr/>
    </dgm:pt>
    <dgm:pt modelId="{A7D3834D-A2CE-4EC1-8277-78CC4259D408}" type="pres">
      <dgm:prSet presAssocID="{EF406C79-3AFA-4418-AE54-DA183A5A4ACE}" presName="FourConn_3-4" presStyleLbl="fgAccFollowNode1" presStyleIdx="2" presStyleCnt="3">
        <dgm:presLayoutVars>
          <dgm:bulletEnabled val="1"/>
        </dgm:presLayoutVars>
      </dgm:prSet>
      <dgm:spPr/>
    </dgm:pt>
    <dgm:pt modelId="{8C4B853D-A488-47F0-8C7E-8E2528426CE3}" type="pres">
      <dgm:prSet presAssocID="{EF406C79-3AFA-4418-AE54-DA183A5A4ACE}" presName="FourNodes_1_text" presStyleLbl="node1" presStyleIdx="3" presStyleCnt="4">
        <dgm:presLayoutVars>
          <dgm:bulletEnabled val="1"/>
        </dgm:presLayoutVars>
      </dgm:prSet>
      <dgm:spPr/>
    </dgm:pt>
    <dgm:pt modelId="{22CA7336-E2E7-4578-A76D-3DA2BD3B33E9}" type="pres">
      <dgm:prSet presAssocID="{EF406C79-3AFA-4418-AE54-DA183A5A4ACE}" presName="FourNodes_2_text" presStyleLbl="node1" presStyleIdx="3" presStyleCnt="4">
        <dgm:presLayoutVars>
          <dgm:bulletEnabled val="1"/>
        </dgm:presLayoutVars>
      </dgm:prSet>
      <dgm:spPr/>
    </dgm:pt>
    <dgm:pt modelId="{6191C62D-BB03-477C-B3CE-E5D28197845B}" type="pres">
      <dgm:prSet presAssocID="{EF406C79-3AFA-4418-AE54-DA183A5A4ACE}" presName="FourNodes_3_text" presStyleLbl="node1" presStyleIdx="3" presStyleCnt="4">
        <dgm:presLayoutVars>
          <dgm:bulletEnabled val="1"/>
        </dgm:presLayoutVars>
      </dgm:prSet>
      <dgm:spPr/>
    </dgm:pt>
    <dgm:pt modelId="{E9499321-163C-4C1F-BB9F-18ADCB7C64BF}" type="pres">
      <dgm:prSet presAssocID="{EF406C79-3AFA-4418-AE54-DA183A5A4ACE}" presName="FourNodes_4_text" presStyleLbl="node1" presStyleIdx="3" presStyleCnt="4">
        <dgm:presLayoutVars>
          <dgm:bulletEnabled val="1"/>
        </dgm:presLayoutVars>
      </dgm:prSet>
      <dgm:spPr/>
    </dgm:pt>
  </dgm:ptLst>
  <dgm:cxnLst>
    <dgm:cxn modelId="{594CFA0E-30F5-4E32-A412-318AD0225522}" srcId="{EF406C79-3AFA-4418-AE54-DA183A5A4ACE}" destId="{C7849A60-F0FC-4662-B824-DF7B72C6536D}" srcOrd="2" destOrd="0" parTransId="{0D2A34CC-5E93-488F-B288-F58463075A46}" sibTransId="{305CC280-FEA7-4A84-968F-A5616124C53F}"/>
    <dgm:cxn modelId="{7F84F10F-D7A7-467B-A535-DBB6F13B4487}" type="presOf" srcId="{CC564B4E-9C1F-4A44-AC82-B4F4054463B5}" destId="{22CA7336-E2E7-4578-A76D-3DA2BD3B33E9}" srcOrd="1" destOrd="0" presId="urn:microsoft.com/office/officeart/2005/8/layout/vProcess5"/>
    <dgm:cxn modelId="{9FDC282A-2E10-4AD1-A9C9-F02CD7214C3D}" type="presOf" srcId="{CC564B4E-9C1F-4A44-AC82-B4F4054463B5}" destId="{2E649224-A0AE-4E4B-90C8-6CB06ED74793}" srcOrd="0" destOrd="0" presId="urn:microsoft.com/office/officeart/2005/8/layout/vProcess5"/>
    <dgm:cxn modelId="{D19ED640-B936-4EF1-B00A-2675A0DDD1C3}" srcId="{EF406C79-3AFA-4418-AE54-DA183A5A4ACE}" destId="{CC564B4E-9C1F-4A44-AC82-B4F4054463B5}" srcOrd="1" destOrd="0" parTransId="{EFD617E7-9B7B-44D5-A731-B62C485B2100}" sibTransId="{31D1F58E-E25D-4654-82FE-43623F784100}"/>
    <dgm:cxn modelId="{B7717D5F-5DD1-4B7A-A4D2-50CDD84ACC9C}" type="presOf" srcId="{6B261A39-072E-4EF6-A6F0-FD481480664F}" destId="{0284FC24-3997-47F1-BCC4-93026593B917}" srcOrd="0" destOrd="0" presId="urn:microsoft.com/office/officeart/2005/8/layout/vProcess5"/>
    <dgm:cxn modelId="{E61CF66D-DA44-49A0-8A1E-FE71A0D00503}" type="presOf" srcId="{C7849A60-F0FC-4662-B824-DF7B72C6536D}" destId="{6191C62D-BB03-477C-B3CE-E5D28197845B}" srcOrd="1" destOrd="0" presId="urn:microsoft.com/office/officeart/2005/8/layout/vProcess5"/>
    <dgm:cxn modelId="{719B2A86-5307-4F23-96E7-60A82FA6F15F}" type="presOf" srcId="{815F685F-2F45-4313-B542-9EE3E09EBE61}" destId="{047C3F6E-CF58-4EAA-A5BC-123FE7719E4C}" srcOrd="0" destOrd="0" presId="urn:microsoft.com/office/officeart/2005/8/layout/vProcess5"/>
    <dgm:cxn modelId="{CBAE1496-459A-490D-AD78-A46B1A2DAFD5}" type="presOf" srcId="{EF406C79-3AFA-4418-AE54-DA183A5A4ACE}" destId="{EA260F25-041B-4FBE-B9C6-E9E9D5F248E1}" srcOrd="0" destOrd="0" presId="urn:microsoft.com/office/officeart/2005/8/layout/vProcess5"/>
    <dgm:cxn modelId="{C5F07097-837A-4DD4-98AE-424A5FB30BA7}" type="presOf" srcId="{31D1F58E-E25D-4654-82FE-43623F784100}" destId="{22AA3B16-9BE2-49A9-A960-FB53321DB2B3}" srcOrd="0" destOrd="0" presId="urn:microsoft.com/office/officeart/2005/8/layout/vProcess5"/>
    <dgm:cxn modelId="{49A73BB2-D668-47A0-B89A-A5CB093DB969}" type="presOf" srcId="{C7849A60-F0FC-4662-B824-DF7B72C6536D}" destId="{453D5E51-DE67-4B00-98AC-764AC5B35172}" srcOrd="0" destOrd="0" presId="urn:microsoft.com/office/officeart/2005/8/layout/vProcess5"/>
    <dgm:cxn modelId="{957F2BB8-E13A-4E1D-8BCF-4B0B5CEB8930}" type="presOf" srcId="{815F685F-2F45-4313-B542-9EE3E09EBE61}" destId="{8C4B853D-A488-47F0-8C7E-8E2528426CE3}" srcOrd="1" destOrd="0" presId="urn:microsoft.com/office/officeart/2005/8/layout/vProcess5"/>
    <dgm:cxn modelId="{C3CA3BBF-E495-45C5-B6D7-201ACA3E3696}" type="presOf" srcId="{305CC280-FEA7-4A84-968F-A5616124C53F}" destId="{A7D3834D-A2CE-4EC1-8277-78CC4259D408}" srcOrd="0" destOrd="0" presId="urn:microsoft.com/office/officeart/2005/8/layout/vProcess5"/>
    <dgm:cxn modelId="{DFA7B3CC-5C65-4575-B774-5B47C33C937C}" srcId="{EF406C79-3AFA-4418-AE54-DA183A5A4ACE}" destId="{6B261A39-072E-4EF6-A6F0-FD481480664F}" srcOrd="3" destOrd="0" parTransId="{47D0CF17-506E-4F44-8D72-8815FDCF5F7E}" sibTransId="{842FCD2C-8B50-4EE4-B7BF-D68B91C27311}"/>
    <dgm:cxn modelId="{66F1AFD0-000B-4DEB-BDD5-A7344F4B0D02}" type="presOf" srcId="{3768757E-916E-4F6D-A235-B776237FBBA8}" destId="{B3B82FF0-046D-4D0A-9521-E13D854BC76D}" srcOrd="0" destOrd="0" presId="urn:microsoft.com/office/officeart/2005/8/layout/vProcess5"/>
    <dgm:cxn modelId="{9DBA44D3-8445-491F-A614-899C7F1148A2}" type="presOf" srcId="{6B261A39-072E-4EF6-A6F0-FD481480664F}" destId="{E9499321-163C-4C1F-BB9F-18ADCB7C64BF}" srcOrd="1" destOrd="0" presId="urn:microsoft.com/office/officeart/2005/8/layout/vProcess5"/>
    <dgm:cxn modelId="{8376B6F2-F1C3-43C8-ADBC-F6465D3EECE3}" srcId="{EF406C79-3AFA-4418-AE54-DA183A5A4ACE}" destId="{815F685F-2F45-4313-B542-9EE3E09EBE61}" srcOrd="0" destOrd="0" parTransId="{B5B223C3-4F42-44EF-AB9E-FDAB339CAFD8}" sibTransId="{3768757E-916E-4F6D-A235-B776237FBBA8}"/>
    <dgm:cxn modelId="{6A160A4E-248C-42B6-8D2A-E33429904446}" type="presParOf" srcId="{EA260F25-041B-4FBE-B9C6-E9E9D5F248E1}" destId="{DD8879A0-58A1-4A80-B38A-07DDCAAC76DE}" srcOrd="0" destOrd="0" presId="urn:microsoft.com/office/officeart/2005/8/layout/vProcess5"/>
    <dgm:cxn modelId="{904F264B-CCF0-4D42-AF62-1C7AB7E84263}" type="presParOf" srcId="{EA260F25-041B-4FBE-B9C6-E9E9D5F248E1}" destId="{047C3F6E-CF58-4EAA-A5BC-123FE7719E4C}" srcOrd="1" destOrd="0" presId="urn:microsoft.com/office/officeart/2005/8/layout/vProcess5"/>
    <dgm:cxn modelId="{E061658E-673C-4149-8369-A9C892D5513E}" type="presParOf" srcId="{EA260F25-041B-4FBE-B9C6-E9E9D5F248E1}" destId="{2E649224-A0AE-4E4B-90C8-6CB06ED74793}" srcOrd="2" destOrd="0" presId="urn:microsoft.com/office/officeart/2005/8/layout/vProcess5"/>
    <dgm:cxn modelId="{DB25048D-8113-4C99-AB99-C8C241A54DF3}" type="presParOf" srcId="{EA260F25-041B-4FBE-B9C6-E9E9D5F248E1}" destId="{453D5E51-DE67-4B00-98AC-764AC5B35172}" srcOrd="3" destOrd="0" presId="urn:microsoft.com/office/officeart/2005/8/layout/vProcess5"/>
    <dgm:cxn modelId="{A937FCDA-50F9-4A8F-97C8-1D832D8DD95E}" type="presParOf" srcId="{EA260F25-041B-4FBE-B9C6-E9E9D5F248E1}" destId="{0284FC24-3997-47F1-BCC4-93026593B917}" srcOrd="4" destOrd="0" presId="urn:microsoft.com/office/officeart/2005/8/layout/vProcess5"/>
    <dgm:cxn modelId="{7B72D137-E084-4EA2-88C1-4F206D2BCB74}" type="presParOf" srcId="{EA260F25-041B-4FBE-B9C6-E9E9D5F248E1}" destId="{B3B82FF0-046D-4D0A-9521-E13D854BC76D}" srcOrd="5" destOrd="0" presId="urn:microsoft.com/office/officeart/2005/8/layout/vProcess5"/>
    <dgm:cxn modelId="{A618D8FE-78CF-41A8-97EF-86A850650B63}" type="presParOf" srcId="{EA260F25-041B-4FBE-B9C6-E9E9D5F248E1}" destId="{22AA3B16-9BE2-49A9-A960-FB53321DB2B3}" srcOrd="6" destOrd="0" presId="urn:microsoft.com/office/officeart/2005/8/layout/vProcess5"/>
    <dgm:cxn modelId="{CEB91B53-0159-4389-980F-B79C6191A361}" type="presParOf" srcId="{EA260F25-041B-4FBE-B9C6-E9E9D5F248E1}" destId="{A7D3834D-A2CE-4EC1-8277-78CC4259D408}" srcOrd="7" destOrd="0" presId="urn:microsoft.com/office/officeart/2005/8/layout/vProcess5"/>
    <dgm:cxn modelId="{B664A1A8-7B89-40B6-904B-8A79DFF80AFB}" type="presParOf" srcId="{EA260F25-041B-4FBE-B9C6-E9E9D5F248E1}" destId="{8C4B853D-A488-47F0-8C7E-8E2528426CE3}" srcOrd="8" destOrd="0" presId="urn:microsoft.com/office/officeart/2005/8/layout/vProcess5"/>
    <dgm:cxn modelId="{0CA3FD8A-F4B6-4E6F-9B87-E0C7BAEA6BB7}" type="presParOf" srcId="{EA260F25-041B-4FBE-B9C6-E9E9D5F248E1}" destId="{22CA7336-E2E7-4578-A76D-3DA2BD3B33E9}" srcOrd="9" destOrd="0" presId="urn:microsoft.com/office/officeart/2005/8/layout/vProcess5"/>
    <dgm:cxn modelId="{4A14FE11-64CB-4FE8-9072-A8F634578ECB}" type="presParOf" srcId="{EA260F25-041B-4FBE-B9C6-E9E9D5F248E1}" destId="{6191C62D-BB03-477C-B3CE-E5D28197845B}" srcOrd="10" destOrd="0" presId="urn:microsoft.com/office/officeart/2005/8/layout/vProcess5"/>
    <dgm:cxn modelId="{E179E39B-76BE-42C8-B37B-739E231E182B}" type="presParOf" srcId="{EA260F25-041B-4FBE-B9C6-E9E9D5F248E1}" destId="{E9499321-163C-4C1F-BB9F-18ADCB7C64B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A10508-AC17-4825-A273-79C7969D7C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331D62-EF62-401D-A291-7ED5B8AC55EB}">
      <dgm:prSet/>
      <dgm:spPr/>
      <dgm:t>
        <a:bodyPr/>
        <a:lstStyle/>
        <a:p>
          <a:r>
            <a:rPr lang="en-US" dirty="0"/>
            <a:t>In groups of 2-3 (appropriately socially distanced of course)</a:t>
          </a:r>
        </a:p>
      </dgm:t>
    </dgm:pt>
    <dgm:pt modelId="{9B6642FA-31FA-4A42-B366-23B1F33215D6}" type="parTrans" cxnId="{ABEEC1B6-B0DA-48F6-9C9A-31BFA1F4B342}">
      <dgm:prSet/>
      <dgm:spPr/>
      <dgm:t>
        <a:bodyPr/>
        <a:lstStyle/>
        <a:p>
          <a:endParaRPr lang="en-US"/>
        </a:p>
      </dgm:t>
    </dgm:pt>
    <dgm:pt modelId="{193237D2-9822-4FBB-ADB2-1584E5375C69}" type="sibTrans" cxnId="{ABEEC1B6-B0DA-48F6-9C9A-31BFA1F4B342}">
      <dgm:prSet/>
      <dgm:spPr/>
      <dgm:t>
        <a:bodyPr/>
        <a:lstStyle/>
        <a:p>
          <a:endParaRPr lang="en-US"/>
        </a:p>
      </dgm:t>
    </dgm:pt>
    <dgm:pt modelId="{04AB62C4-7B07-4264-AB5E-F9F713CB2AD8}">
      <dgm:prSet/>
      <dgm:spPr/>
      <dgm:t>
        <a:bodyPr/>
        <a:lstStyle/>
        <a:p>
          <a:r>
            <a:rPr lang="en-US" dirty="0"/>
            <a:t>Brainstorm your top 3 VALUES that you would like to see your agency adopt </a:t>
          </a:r>
        </a:p>
      </dgm:t>
    </dgm:pt>
    <dgm:pt modelId="{0DEEC9C9-2523-4203-9200-5BFE527C31CF}" type="parTrans" cxnId="{D9971FD6-7B1D-4CDE-8FDD-C99266357DF2}">
      <dgm:prSet/>
      <dgm:spPr/>
      <dgm:t>
        <a:bodyPr/>
        <a:lstStyle/>
        <a:p>
          <a:endParaRPr lang="en-US"/>
        </a:p>
      </dgm:t>
    </dgm:pt>
    <dgm:pt modelId="{BB2395ED-A1D0-4612-8608-8B118E33D3A6}" type="sibTrans" cxnId="{D9971FD6-7B1D-4CDE-8FDD-C99266357DF2}">
      <dgm:prSet/>
      <dgm:spPr/>
      <dgm:t>
        <a:bodyPr/>
        <a:lstStyle/>
        <a:p>
          <a:endParaRPr lang="en-US"/>
        </a:p>
      </dgm:t>
    </dgm:pt>
    <dgm:pt modelId="{2E1601EF-5609-4F18-8FE8-C0FA125A668F}">
      <dgm:prSet/>
      <dgm:spPr/>
      <dgm:t>
        <a:bodyPr/>
        <a:lstStyle/>
        <a:p>
          <a:r>
            <a:rPr lang="en-US"/>
            <a:t>Create a short definition (you can elaborate verbally)</a:t>
          </a:r>
        </a:p>
      </dgm:t>
    </dgm:pt>
    <dgm:pt modelId="{530929FE-DDA1-4811-A0AC-2C3EC83FDD60}" type="parTrans" cxnId="{6D9210D0-4C42-4396-89C8-2C33FF215F9F}">
      <dgm:prSet/>
      <dgm:spPr/>
      <dgm:t>
        <a:bodyPr/>
        <a:lstStyle/>
        <a:p>
          <a:endParaRPr lang="en-US"/>
        </a:p>
      </dgm:t>
    </dgm:pt>
    <dgm:pt modelId="{E782E1B7-51B3-4561-93F9-6E7A951D2923}" type="sibTrans" cxnId="{6D9210D0-4C42-4396-89C8-2C33FF215F9F}">
      <dgm:prSet/>
      <dgm:spPr/>
      <dgm:t>
        <a:bodyPr/>
        <a:lstStyle/>
        <a:p>
          <a:endParaRPr lang="en-US"/>
        </a:p>
      </dgm:t>
    </dgm:pt>
    <dgm:pt modelId="{1254BEFA-F7DB-48D7-8A31-AE0DCB42FA02}">
      <dgm:prSet/>
      <dgm:spPr/>
      <dgm:t>
        <a:bodyPr/>
        <a:lstStyle/>
        <a:p>
          <a:r>
            <a:rPr lang="en-US"/>
            <a:t>Report out by group</a:t>
          </a:r>
        </a:p>
      </dgm:t>
    </dgm:pt>
    <dgm:pt modelId="{BD2E67A5-4044-4B4F-95B7-40F1B9407687}" type="parTrans" cxnId="{3491C64C-600C-422D-A5FC-085D5529C582}">
      <dgm:prSet/>
      <dgm:spPr/>
      <dgm:t>
        <a:bodyPr/>
        <a:lstStyle/>
        <a:p>
          <a:endParaRPr lang="en-US"/>
        </a:p>
      </dgm:t>
    </dgm:pt>
    <dgm:pt modelId="{273E2C94-6E0B-45C9-BE91-5EC7C8D55419}" type="sibTrans" cxnId="{3491C64C-600C-422D-A5FC-085D5529C582}">
      <dgm:prSet/>
      <dgm:spPr/>
      <dgm:t>
        <a:bodyPr/>
        <a:lstStyle/>
        <a:p>
          <a:endParaRPr lang="en-US"/>
        </a:p>
      </dgm:t>
    </dgm:pt>
    <dgm:pt modelId="{69A4879C-56DF-4505-95D7-65FEC4399563}" type="pres">
      <dgm:prSet presAssocID="{F7A10508-AC17-4825-A273-79C7969D7C77}" presName="root" presStyleCnt="0">
        <dgm:presLayoutVars>
          <dgm:dir/>
          <dgm:resizeHandles val="exact"/>
        </dgm:presLayoutVars>
      </dgm:prSet>
      <dgm:spPr/>
    </dgm:pt>
    <dgm:pt modelId="{0A64A63F-6677-440B-AAC2-FBD049AB2521}" type="pres">
      <dgm:prSet presAssocID="{AD331D62-EF62-401D-A291-7ED5B8AC55EB}" presName="compNode" presStyleCnt="0"/>
      <dgm:spPr/>
    </dgm:pt>
    <dgm:pt modelId="{9123A651-BDF9-4F31-9352-F6605AFFD6F0}" type="pres">
      <dgm:prSet presAssocID="{AD331D62-EF62-401D-A291-7ED5B8AC55EB}" presName="bgRect" presStyleLbl="bgShp" presStyleIdx="0" presStyleCnt="4"/>
      <dgm:spPr/>
    </dgm:pt>
    <dgm:pt modelId="{9A662ABD-21CA-48EA-BB3C-3AC09C088339}" type="pres">
      <dgm:prSet presAssocID="{AD331D62-EF62-401D-A291-7ED5B8AC55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7F60FDD0-5522-4943-9B2F-FCDF114D406F}" type="pres">
      <dgm:prSet presAssocID="{AD331D62-EF62-401D-A291-7ED5B8AC55EB}" presName="spaceRect" presStyleCnt="0"/>
      <dgm:spPr/>
    </dgm:pt>
    <dgm:pt modelId="{FF540C51-158E-4126-80D0-6A58E6718F1C}" type="pres">
      <dgm:prSet presAssocID="{AD331D62-EF62-401D-A291-7ED5B8AC55EB}" presName="parTx" presStyleLbl="revTx" presStyleIdx="0" presStyleCnt="4">
        <dgm:presLayoutVars>
          <dgm:chMax val="0"/>
          <dgm:chPref val="0"/>
        </dgm:presLayoutVars>
      </dgm:prSet>
      <dgm:spPr/>
    </dgm:pt>
    <dgm:pt modelId="{FB41A364-3298-407C-905B-0D9D87C998E3}" type="pres">
      <dgm:prSet presAssocID="{193237D2-9822-4FBB-ADB2-1584E5375C69}" presName="sibTrans" presStyleCnt="0"/>
      <dgm:spPr/>
    </dgm:pt>
    <dgm:pt modelId="{42ED6E6D-FBFF-4323-B400-B1BAAF103CAE}" type="pres">
      <dgm:prSet presAssocID="{04AB62C4-7B07-4264-AB5E-F9F713CB2AD8}" presName="compNode" presStyleCnt="0"/>
      <dgm:spPr/>
    </dgm:pt>
    <dgm:pt modelId="{86DC7666-270D-41AA-A95B-307184E91F41}" type="pres">
      <dgm:prSet presAssocID="{04AB62C4-7B07-4264-AB5E-F9F713CB2AD8}" presName="bgRect" presStyleLbl="bgShp" presStyleIdx="1" presStyleCnt="4"/>
      <dgm:spPr/>
    </dgm:pt>
    <dgm:pt modelId="{E0B11674-4E57-4F96-8F3B-9A5DD0F3C047}" type="pres">
      <dgm:prSet presAssocID="{04AB62C4-7B07-4264-AB5E-F9F713CB2A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C341D9AC-2454-43C6-966C-8EB935FAAFE5}" type="pres">
      <dgm:prSet presAssocID="{04AB62C4-7B07-4264-AB5E-F9F713CB2AD8}" presName="spaceRect" presStyleCnt="0"/>
      <dgm:spPr/>
    </dgm:pt>
    <dgm:pt modelId="{2D362303-41AF-49B2-8A78-5726A8E59A6B}" type="pres">
      <dgm:prSet presAssocID="{04AB62C4-7B07-4264-AB5E-F9F713CB2AD8}" presName="parTx" presStyleLbl="revTx" presStyleIdx="1" presStyleCnt="4">
        <dgm:presLayoutVars>
          <dgm:chMax val="0"/>
          <dgm:chPref val="0"/>
        </dgm:presLayoutVars>
      </dgm:prSet>
      <dgm:spPr/>
    </dgm:pt>
    <dgm:pt modelId="{72FFF830-29EB-4B38-859E-AB728527435C}" type="pres">
      <dgm:prSet presAssocID="{BB2395ED-A1D0-4612-8608-8B118E33D3A6}" presName="sibTrans" presStyleCnt="0"/>
      <dgm:spPr/>
    </dgm:pt>
    <dgm:pt modelId="{2B44F321-8758-4BB5-AD6C-E04D367F8816}" type="pres">
      <dgm:prSet presAssocID="{2E1601EF-5609-4F18-8FE8-C0FA125A668F}" presName="compNode" presStyleCnt="0"/>
      <dgm:spPr/>
    </dgm:pt>
    <dgm:pt modelId="{36410E6C-4A59-444E-AFDF-0CD60C23D0BC}" type="pres">
      <dgm:prSet presAssocID="{2E1601EF-5609-4F18-8FE8-C0FA125A668F}" presName="bgRect" presStyleLbl="bgShp" presStyleIdx="2" presStyleCnt="4"/>
      <dgm:spPr/>
    </dgm:pt>
    <dgm:pt modelId="{43B69110-A0A0-44CE-BB8C-14215A095F4A}" type="pres">
      <dgm:prSet presAssocID="{2E1601EF-5609-4F18-8FE8-C0FA125A66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E0D4A4A4-D00B-47AB-A406-CA74FD02E98A}" type="pres">
      <dgm:prSet presAssocID="{2E1601EF-5609-4F18-8FE8-C0FA125A668F}" presName="spaceRect" presStyleCnt="0"/>
      <dgm:spPr/>
    </dgm:pt>
    <dgm:pt modelId="{280ADC1E-F434-4B3B-AD6A-2A7807A14E67}" type="pres">
      <dgm:prSet presAssocID="{2E1601EF-5609-4F18-8FE8-C0FA125A668F}" presName="parTx" presStyleLbl="revTx" presStyleIdx="2" presStyleCnt="4">
        <dgm:presLayoutVars>
          <dgm:chMax val="0"/>
          <dgm:chPref val="0"/>
        </dgm:presLayoutVars>
      </dgm:prSet>
      <dgm:spPr/>
    </dgm:pt>
    <dgm:pt modelId="{7C01D4D8-81E4-43F3-AED3-E49476323871}" type="pres">
      <dgm:prSet presAssocID="{E782E1B7-51B3-4561-93F9-6E7A951D2923}" presName="sibTrans" presStyleCnt="0"/>
      <dgm:spPr/>
    </dgm:pt>
    <dgm:pt modelId="{DB926F6C-878B-4A8E-B2A1-3A65F899905D}" type="pres">
      <dgm:prSet presAssocID="{1254BEFA-F7DB-48D7-8A31-AE0DCB42FA02}" presName="compNode" presStyleCnt="0"/>
      <dgm:spPr/>
    </dgm:pt>
    <dgm:pt modelId="{B7684A41-E0E8-4584-9CF7-6DEC96AAE61A}" type="pres">
      <dgm:prSet presAssocID="{1254BEFA-F7DB-48D7-8A31-AE0DCB42FA02}" presName="bgRect" presStyleLbl="bgShp" presStyleIdx="3" presStyleCnt="4"/>
      <dgm:spPr/>
    </dgm:pt>
    <dgm:pt modelId="{77BE9976-026A-49AE-AFC4-5E6F446571B8}" type="pres">
      <dgm:prSet presAssocID="{1254BEFA-F7DB-48D7-8A31-AE0DCB42FA0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ADB2C47C-DEBA-46C7-90E1-859F078EE7EB}" type="pres">
      <dgm:prSet presAssocID="{1254BEFA-F7DB-48D7-8A31-AE0DCB42FA02}" presName="spaceRect" presStyleCnt="0"/>
      <dgm:spPr/>
    </dgm:pt>
    <dgm:pt modelId="{0FA24D83-3048-4AA5-93E7-D780E7900E53}" type="pres">
      <dgm:prSet presAssocID="{1254BEFA-F7DB-48D7-8A31-AE0DCB42FA02}" presName="parTx" presStyleLbl="revTx" presStyleIdx="3" presStyleCnt="4">
        <dgm:presLayoutVars>
          <dgm:chMax val="0"/>
          <dgm:chPref val="0"/>
        </dgm:presLayoutVars>
      </dgm:prSet>
      <dgm:spPr/>
    </dgm:pt>
  </dgm:ptLst>
  <dgm:cxnLst>
    <dgm:cxn modelId="{3CE5645D-8B8D-437E-9D1C-2CC982E001D1}" type="presOf" srcId="{AD331D62-EF62-401D-A291-7ED5B8AC55EB}" destId="{FF540C51-158E-4126-80D0-6A58E6718F1C}" srcOrd="0" destOrd="0" presId="urn:microsoft.com/office/officeart/2018/2/layout/IconVerticalSolidList"/>
    <dgm:cxn modelId="{3491C64C-600C-422D-A5FC-085D5529C582}" srcId="{F7A10508-AC17-4825-A273-79C7969D7C77}" destId="{1254BEFA-F7DB-48D7-8A31-AE0DCB42FA02}" srcOrd="3" destOrd="0" parTransId="{BD2E67A5-4044-4B4F-95B7-40F1B9407687}" sibTransId="{273E2C94-6E0B-45C9-BE91-5EC7C8D55419}"/>
    <dgm:cxn modelId="{804F60A6-90F5-4BED-880F-E12FE61D7BCA}" type="presOf" srcId="{04AB62C4-7B07-4264-AB5E-F9F713CB2AD8}" destId="{2D362303-41AF-49B2-8A78-5726A8E59A6B}" srcOrd="0" destOrd="0" presId="urn:microsoft.com/office/officeart/2018/2/layout/IconVerticalSolidList"/>
    <dgm:cxn modelId="{ABEEC1B6-B0DA-48F6-9C9A-31BFA1F4B342}" srcId="{F7A10508-AC17-4825-A273-79C7969D7C77}" destId="{AD331D62-EF62-401D-A291-7ED5B8AC55EB}" srcOrd="0" destOrd="0" parTransId="{9B6642FA-31FA-4A42-B366-23B1F33215D6}" sibTransId="{193237D2-9822-4FBB-ADB2-1584E5375C69}"/>
    <dgm:cxn modelId="{11657FC8-4C1F-4AFE-9D65-5741E682BF00}" type="presOf" srcId="{F7A10508-AC17-4825-A273-79C7969D7C77}" destId="{69A4879C-56DF-4505-95D7-65FEC4399563}" srcOrd="0" destOrd="0" presId="urn:microsoft.com/office/officeart/2018/2/layout/IconVerticalSolidList"/>
    <dgm:cxn modelId="{6D9210D0-4C42-4396-89C8-2C33FF215F9F}" srcId="{F7A10508-AC17-4825-A273-79C7969D7C77}" destId="{2E1601EF-5609-4F18-8FE8-C0FA125A668F}" srcOrd="2" destOrd="0" parTransId="{530929FE-DDA1-4811-A0AC-2C3EC83FDD60}" sibTransId="{E782E1B7-51B3-4561-93F9-6E7A951D2923}"/>
    <dgm:cxn modelId="{D9971FD6-7B1D-4CDE-8FDD-C99266357DF2}" srcId="{F7A10508-AC17-4825-A273-79C7969D7C77}" destId="{04AB62C4-7B07-4264-AB5E-F9F713CB2AD8}" srcOrd="1" destOrd="0" parTransId="{0DEEC9C9-2523-4203-9200-5BFE527C31CF}" sibTransId="{BB2395ED-A1D0-4612-8608-8B118E33D3A6}"/>
    <dgm:cxn modelId="{E5D3E6FC-F423-4EA0-8856-5A9622CD632B}" type="presOf" srcId="{1254BEFA-F7DB-48D7-8A31-AE0DCB42FA02}" destId="{0FA24D83-3048-4AA5-93E7-D780E7900E53}" srcOrd="0" destOrd="0" presId="urn:microsoft.com/office/officeart/2018/2/layout/IconVerticalSolidList"/>
    <dgm:cxn modelId="{7000A9FF-8448-4F3C-973C-78EF4C49AADC}" type="presOf" srcId="{2E1601EF-5609-4F18-8FE8-C0FA125A668F}" destId="{280ADC1E-F434-4B3B-AD6A-2A7807A14E67}" srcOrd="0" destOrd="0" presId="urn:microsoft.com/office/officeart/2018/2/layout/IconVerticalSolidList"/>
    <dgm:cxn modelId="{86ABD978-474C-46B6-8A14-CB7A8CB878C6}" type="presParOf" srcId="{69A4879C-56DF-4505-95D7-65FEC4399563}" destId="{0A64A63F-6677-440B-AAC2-FBD049AB2521}" srcOrd="0" destOrd="0" presId="urn:microsoft.com/office/officeart/2018/2/layout/IconVerticalSolidList"/>
    <dgm:cxn modelId="{3BC00D88-03FC-4900-B22F-F162F797C042}" type="presParOf" srcId="{0A64A63F-6677-440B-AAC2-FBD049AB2521}" destId="{9123A651-BDF9-4F31-9352-F6605AFFD6F0}" srcOrd="0" destOrd="0" presId="urn:microsoft.com/office/officeart/2018/2/layout/IconVerticalSolidList"/>
    <dgm:cxn modelId="{A4224071-F360-4C26-8276-BEE1C7B311B5}" type="presParOf" srcId="{0A64A63F-6677-440B-AAC2-FBD049AB2521}" destId="{9A662ABD-21CA-48EA-BB3C-3AC09C088339}" srcOrd="1" destOrd="0" presId="urn:microsoft.com/office/officeart/2018/2/layout/IconVerticalSolidList"/>
    <dgm:cxn modelId="{CE9FC17D-D8F1-42FC-B2B7-11920B0E1812}" type="presParOf" srcId="{0A64A63F-6677-440B-AAC2-FBD049AB2521}" destId="{7F60FDD0-5522-4943-9B2F-FCDF114D406F}" srcOrd="2" destOrd="0" presId="urn:microsoft.com/office/officeart/2018/2/layout/IconVerticalSolidList"/>
    <dgm:cxn modelId="{388DE0D3-3DE6-49EC-81A9-7AADA1E27F5E}" type="presParOf" srcId="{0A64A63F-6677-440B-AAC2-FBD049AB2521}" destId="{FF540C51-158E-4126-80D0-6A58E6718F1C}" srcOrd="3" destOrd="0" presId="urn:microsoft.com/office/officeart/2018/2/layout/IconVerticalSolidList"/>
    <dgm:cxn modelId="{B5438CF1-F5F3-4F1A-9540-4C71A1193345}" type="presParOf" srcId="{69A4879C-56DF-4505-95D7-65FEC4399563}" destId="{FB41A364-3298-407C-905B-0D9D87C998E3}" srcOrd="1" destOrd="0" presId="urn:microsoft.com/office/officeart/2018/2/layout/IconVerticalSolidList"/>
    <dgm:cxn modelId="{BD407B2E-D2FB-4EC3-8B2C-4B6698175CB3}" type="presParOf" srcId="{69A4879C-56DF-4505-95D7-65FEC4399563}" destId="{42ED6E6D-FBFF-4323-B400-B1BAAF103CAE}" srcOrd="2" destOrd="0" presId="urn:microsoft.com/office/officeart/2018/2/layout/IconVerticalSolidList"/>
    <dgm:cxn modelId="{2155E8DF-54B0-4566-BFF0-84933DF8529B}" type="presParOf" srcId="{42ED6E6D-FBFF-4323-B400-B1BAAF103CAE}" destId="{86DC7666-270D-41AA-A95B-307184E91F41}" srcOrd="0" destOrd="0" presId="urn:microsoft.com/office/officeart/2018/2/layout/IconVerticalSolidList"/>
    <dgm:cxn modelId="{F6F4619B-765F-4448-8BD3-54E1E7C182E0}" type="presParOf" srcId="{42ED6E6D-FBFF-4323-B400-B1BAAF103CAE}" destId="{E0B11674-4E57-4F96-8F3B-9A5DD0F3C047}" srcOrd="1" destOrd="0" presId="urn:microsoft.com/office/officeart/2018/2/layout/IconVerticalSolidList"/>
    <dgm:cxn modelId="{79E80133-C14C-4B42-91B0-E34181FEEB96}" type="presParOf" srcId="{42ED6E6D-FBFF-4323-B400-B1BAAF103CAE}" destId="{C341D9AC-2454-43C6-966C-8EB935FAAFE5}" srcOrd="2" destOrd="0" presId="urn:microsoft.com/office/officeart/2018/2/layout/IconVerticalSolidList"/>
    <dgm:cxn modelId="{3A4F45DE-9581-4181-B437-5A98A44CFF5F}" type="presParOf" srcId="{42ED6E6D-FBFF-4323-B400-B1BAAF103CAE}" destId="{2D362303-41AF-49B2-8A78-5726A8E59A6B}" srcOrd="3" destOrd="0" presId="urn:microsoft.com/office/officeart/2018/2/layout/IconVerticalSolidList"/>
    <dgm:cxn modelId="{DBBDD8ED-8167-4B7B-BF3B-5F0E5370EAF1}" type="presParOf" srcId="{69A4879C-56DF-4505-95D7-65FEC4399563}" destId="{72FFF830-29EB-4B38-859E-AB728527435C}" srcOrd="3" destOrd="0" presId="urn:microsoft.com/office/officeart/2018/2/layout/IconVerticalSolidList"/>
    <dgm:cxn modelId="{C89CD46D-404A-4A19-9E31-53C665B3A7D6}" type="presParOf" srcId="{69A4879C-56DF-4505-95D7-65FEC4399563}" destId="{2B44F321-8758-4BB5-AD6C-E04D367F8816}" srcOrd="4" destOrd="0" presId="urn:microsoft.com/office/officeart/2018/2/layout/IconVerticalSolidList"/>
    <dgm:cxn modelId="{47FD86B1-CA8C-4DB0-BFAB-B00A4BF2DA5F}" type="presParOf" srcId="{2B44F321-8758-4BB5-AD6C-E04D367F8816}" destId="{36410E6C-4A59-444E-AFDF-0CD60C23D0BC}" srcOrd="0" destOrd="0" presId="urn:microsoft.com/office/officeart/2018/2/layout/IconVerticalSolidList"/>
    <dgm:cxn modelId="{422CAA91-E4B3-4135-8BDB-033C8CB251BF}" type="presParOf" srcId="{2B44F321-8758-4BB5-AD6C-E04D367F8816}" destId="{43B69110-A0A0-44CE-BB8C-14215A095F4A}" srcOrd="1" destOrd="0" presId="urn:microsoft.com/office/officeart/2018/2/layout/IconVerticalSolidList"/>
    <dgm:cxn modelId="{80940023-50EC-4FBF-B381-A198E41FDD28}" type="presParOf" srcId="{2B44F321-8758-4BB5-AD6C-E04D367F8816}" destId="{E0D4A4A4-D00B-47AB-A406-CA74FD02E98A}" srcOrd="2" destOrd="0" presId="urn:microsoft.com/office/officeart/2018/2/layout/IconVerticalSolidList"/>
    <dgm:cxn modelId="{4E9160FE-185A-45A8-8651-F37ACD362C08}" type="presParOf" srcId="{2B44F321-8758-4BB5-AD6C-E04D367F8816}" destId="{280ADC1E-F434-4B3B-AD6A-2A7807A14E67}" srcOrd="3" destOrd="0" presId="urn:microsoft.com/office/officeart/2018/2/layout/IconVerticalSolidList"/>
    <dgm:cxn modelId="{4163FDDC-824D-4D69-9E0C-D71BDE1714FE}" type="presParOf" srcId="{69A4879C-56DF-4505-95D7-65FEC4399563}" destId="{7C01D4D8-81E4-43F3-AED3-E49476323871}" srcOrd="5" destOrd="0" presId="urn:microsoft.com/office/officeart/2018/2/layout/IconVerticalSolidList"/>
    <dgm:cxn modelId="{DC332859-43E8-4F1B-8A04-6F6D46EDD1B1}" type="presParOf" srcId="{69A4879C-56DF-4505-95D7-65FEC4399563}" destId="{DB926F6C-878B-4A8E-B2A1-3A65F899905D}" srcOrd="6" destOrd="0" presId="urn:microsoft.com/office/officeart/2018/2/layout/IconVerticalSolidList"/>
    <dgm:cxn modelId="{73417488-6D31-4E8B-8A59-7B360E0627D8}" type="presParOf" srcId="{DB926F6C-878B-4A8E-B2A1-3A65F899905D}" destId="{B7684A41-E0E8-4584-9CF7-6DEC96AAE61A}" srcOrd="0" destOrd="0" presId="urn:microsoft.com/office/officeart/2018/2/layout/IconVerticalSolidList"/>
    <dgm:cxn modelId="{89998326-8976-4AF0-BC05-63B2B9A2FC06}" type="presParOf" srcId="{DB926F6C-878B-4A8E-B2A1-3A65F899905D}" destId="{77BE9976-026A-49AE-AFC4-5E6F446571B8}" srcOrd="1" destOrd="0" presId="urn:microsoft.com/office/officeart/2018/2/layout/IconVerticalSolidList"/>
    <dgm:cxn modelId="{45D3B79F-B302-47FD-8003-92D2C2F78BCD}" type="presParOf" srcId="{DB926F6C-878B-4A8E-B2A1-3A65F899905D}" destId="{ADB2C47C-DEBA-46C7-90E1-859F078EE7EB}" srcOrd="2" destOrd="0" presId="urn:microsoft.com/office/officeart/2018/2/layout/IconVerticalSolidList"/>
    <dgm:cxn modelId="{F03AC76D-DA3B-4926-983F-7807919860C7}" type="presParOf" srcId="{DB926F6C-878B-4A8E-B2A1-3A65F899905D}" destId="{0FA24D83-3048-4AA5-93E7-D780E7900E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2BD2A2-C613-4D23-A8CF-F4DCC96DBAB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5759BA8-FA43-4030-83DA-423F4693B967}">
      <dgm:prSet/>
      <dgm:spPr/>
      <dgm:t>
        <a:bodyPr/>
        <a:lstStyle/>
        <a:p>
          <a:r>
            <a:rPr lang="en-US"/>
            <a:t>What is important to us?</a:t>
          </a:r>
        </a:p>
      </dgm:t>
    </dgm:pt>
    <dgm:pt modelId="{DC6D1BF0-8B03-45F8-A0E4-4FC01DB29189}" type="parTrans" cxnId="{B344DFA2-D782-4C54-83FD-B75DAB4B56BA}">
      <dgm:prSet/>
      <dgm:spPr/>
      <dgm:t>
        <a:bodyPr/>
        <a:lstStyle/>
        <a:p>
          <a:endParaRPr lang="en-US"/>
        </a:p>
      </dgm:t>
    </dgm:pt>
    <dgm:pt modelId="{46542427-F28B-4C0A-9661-91A70268A4CE}" type="sibTrans" cxnId="{B344DFA2-D782-4C54-83FD-B75DAB4B56BA}">
      <dgm:prSet/>
      <dgm:spPr/>
      <dgm:t>
        <a:bodyPr/>
        <a:lstStyle/>
        <a:p>
          <a:endParaRPr lang="en-US"/>
        </a:p>
      </dgm:t>
    </dgm:pt>
    <dgm:pt modelId="{3090A95D-4C53-465B-9CB1-D4C80148786A}">
      <dgm:prSet/>
      <dgm:spPr/>
      <dgm:t>
        <a:bodyPr/>
        <a:lstStyle/>
        <a:p>
          <a:r>
            <a:rPr lang="en-US"/>
            <a:t>What brings us all together and continues to hold us together?</a:t>
          </a:r>
        </a:p>
      </dgm:t>
    </dgm:pt>
    <dgm:pt modelId="{3CEBA9B2-91BC-4C3C-ACF0-5654C6C30839}" type="parTrans" cxnId="{0B7E531A-2921-45A4-9769-6AEF51EF981C}">
      <dgm:prSet/>
      <dgm:spPr/>
      <dgm:t>
        <a:bodyPr/>
        <a:lstStyle/>
        <a:p>
          <a:endParaRPr lang="en-US"/>
        </a:p>
      </dgm:t>
    </dgm:pt>
    <dgm:pt modelId="{6073CA14-5868-495A-AC23-B711FF5AD645}" type="sibTrans" cxnId="{0B7E531A-2921-45A4-9769-6AEF51EF981C}">
      <dgm:prSet/>
      <dgm:spPr/>
      <dgm:t>
        <a:bodyPr/>
        <a:lstStyle/>
        <a:p>
          <a:endParaRPr lang="en-US"/>
        </a:p>
      </dgm:t>
    </dgm:pt>
    <dgm:pt modelId="{B57EBA33-BF4A-4580-9B1E-32A0306A0448}">
      <dgm:prSet/>
      <dgm:spPr/>
      <dgm:t>
        <a:bodyPr/>
        <a:lstStyle/>
        <a:p>
          <a:r>
            <a:rPr lang="en-US"/>
            <a:t>What will help guide us when we are facing a difficult decision?</a:t>
          </a:r>
        </a:p>
      </dgm:t>
    </dgm:pt>
    <dgm:pt modelId="{B4EEDD02-1647-4B7E-A3E2-71958FE82054}" type="parTrans" cxnId="{9054CED5-4C7C-40EC-8FE4-4E530251A177}">
      <dgm:prSet/>
      <dgm:spPr/>
      <dgm:t>
        <a:bodyPr/>
        <a:lstStyle/>
        <a:p>
          <a:endParaRPr lang="en-US"/>
        </a:p>
      </dgm:t>
    </dgm:pt>
    <dgm:pt modelId="{31F5CFCC-BAA7-457D-A87D-574898D9BEAA}" type="sibTrans" cxnId="{9054CED5-4C7C-40EC-8FE4-4E530251A177}">
      <dgm:prSet/>
      <dgm:spPr/>
      <dgm:t>
        <a:bodyPr/>
        <a:lstStyle/>
        <a:p>
          <a:endParaRPr lang="en-US"/>
        </a:p>
      </dgm:t>
    </dgm:pt>
    <dgm:pt modelId="{2447324A-0320-46E6-9002-B29D2D0C8E5A}">
      <dgm:prSet/>
      <dgm:spPr/>
      <dgm:t>
        <a:bodyPr/>
        <a:lstStyle/>
        <a:p>
          <a:r>
            <a:rPr lang="en-US" dirty="0"/>
            <a:t>What are the things we LIKE about what we do at our agency and how we do it?</a:t>
          </a:r>
        </a:p>
      </dgm:t>
    </dgm:pt>
    <dgm:pt modelId="{F0ED19F6-37F7-474E-9BE4-B259E515D6FD}" type="parTrans" cxnId="{5C141F04-B117-46FD-9E54-8B1857C7EE9B}">
      <dgm:prSet/>
      <dgm:spPr/>
      <dgm:t>
        <a:bodyPr/>
        <a:lstStyle/>
        <a:p>
          <a:endParaRPr lang="en-US"/>
        </a:p>
      </dgm:t>
    </dgm:pt>
    <dgm:pt modelId="{29591B58-8E1C-472C-A0F4-718CF0AC1F46}" type="sibTrans" cxnId="{5C141F04-B117-46FD-9E54-8B1857C7EE9B}">
      <dgm:prSet/>
      <dgm:spPr/>
      <dgm:t>
        <a:bodyPr/>
        <a:lstStyle/>
        <a:p>
          <a:endParaRPr lang="en-US"/>
        </a:p>
      </dgm:t>
    </dgm:pt>
    <dgm:pt modelId="{D3B754AF-6677-4B78-A7CD-9E79EE9FFBC8}">
      <dgm:prSet/>
      <dgm:spPr/>
      <dgm:t>
        <a:bodyPr/>
        <a:lstStyle/>
        <a:p>
          <a:r>
            <a:rPr lang="en-US" dirty="0"/>
            <a:t>What parts of our agency are we proud of?</a:t>
          </a:r>
        </a:p>
      </dgm:t>
    </dgm:pt>
    <dgm:pt modelId="{D50B6871-C532-4A33-B072-442BDB965C4E}" type="parTrans" cxnId="{37617814-65FA-4E2A-B7F7-0C6FB05E273C}">
      <dgm:prSet/>
      <dgm:spPr/>
      <dgm:t>
        <a:bodyPr/>
        <a:lstStyle/>
        <a:p>
          <a:endParaRPr lang="en-US"/>
        </a:p>
      </dgm:t>
    </dgm:pt>
    <dgm:pt modelId="{806D03E9-2E1E-4CB8-BF3A-439C06CAFCE3}" type="sibTrans" cxnId="{37617814-65FA-4E2A-B7F7-0C6FB05E273C}">
      <dgm:prSet/>
      <dgm:spPr/>
      <dgm:t>
        <a:bodyPr/>
        <a:lstStyle/>
        <a:p>
          <a:endParaRPr lang="en-US"/>
        </a:p>
      </dgm:t>
    </dgm:pt>
    <dgm:pt modelId="{ECC76D83-C127-4ECB-BB97-915C4E644BB5}">
      <dgm:prSet/>
      <dgm:spPr/>
      <dgm:t>
        <a:bodyPr/>
        <a:lstStyle/>
        <a:p>
          <a:r>
            <a:rPr lang="en-US"/>
            <a:t>REFINING OUR IDEAS</a:t>
          </a:r>
        </a:p>
      </dgm:t>
    </dgm:pt>
    <dgm:pt modelId="{FEB06364-B8C9-4811-96AF-BCA3CEF4BF91}" type="parTrans" cxnId="{F87B406F-0598-4861-B490-D0D3A785507E}">
      <dgm:prSet/>
      <dgm:spPr/>
      <dgm:t>
        <a:bodyPr/>
        <a:lstStyle/>
        <a:p>
          <a:endParaRPr lang="en-US"/>
        </a:p>
      </dgm:t>
    </dgm:pt>
    <dgm:pt modelId="{E472C294-E424-4BE4-A7DC-E25469D2DD37}" type="sibTrans" cxnId="{F87B406F-0598-4861-B490-D0D3A785507E}">
      <dgm:prSet/>
      <dgm:spPr/>
      <dgm:t>
        <a:bodyPr/>
        <a:lstStyle/>
        <a:p>
          <a:endParaRPr lang="en-US"/>
        </a:p>
      </dgm:t>
    </dgm:pt>
    <dgm:pt modelId="{8F0B15CC-3475-444F-802B-DC87D64EB561}">
      <dgm:prSet/>
      <dgm:spPr/>
      <dgm:t>
        <a:bodyPr/>
        <a:lstStyle/>
        <a:p>
          <a:r>
            <a:rPr lang="en-US" b="1" dirty="0"/>
            <a:t>Is this something we’ll still believe in 5 years?  10 years?</a:t>
          </a:r>
        </a:p>
      </dgm:t>
    </dgm:pt>
    <dgm:pt modelId="{D6E4B85B-4959-4FF3-8C19-01F4BD01DCE4}" type="parTrans" cxnId="{F577C76E-E2EA-4430-9EEB-87EAE97A5D94}">
      <dgm:prSet/>
      <dgm:spPr/>
      <dgm:t>
        <a:bodyPr/>
        <a:lstStyle/>
        <a:p>
          <a:endParaRPr lang="en-US"/>
        </a:p>
      </dgm:t>
    </dgm:pt>
    <dgm:pt modelId="{DD752FDC-54AA-49BC-8B22-F4C57556EFB4}" type="sibTrans" cxnId="{F577C76E-E2EA-4430-9EEB-87EAE97A5D94}">
      <dgm:prSet/>
      <dgm:spPr/>
      <dgm:t>
        <a:bodyPr/>
        <a:lstStyle/>
        <a:p>
          <a:endParaRPr lang="en-US"/>
        </a:p>
      </dgm:t>
    </dgm:pt>
    <dgm:pt modelId="{D3EA8755-B776-42A3-BFAC-01F000CAE28A}">
      <dgm:prSet/>
      <dgm:spPr/>
      <dgm:t>
        <a:bodyPr/>
        <a:lstStyle/>
        <a:p>
          <a:r>
            <a:rPr lang="en-US" b="1" dirty="0"/>
            <a:t>Are we willing to hire on these values?</a:t>
          </a:r>
        </a:p>
      </dgm:t>
    </dgm:pt>
    <dgm:pt modelId="{4A5F7BB1-4B60-450D-B3ED-DA10150C353E}" type="parTrans" cxnId="{E3ABF84A-57E8-46CA-B221-7A56BDCE227E}">
      <dgm:prSet/>
      <dgm:spPr/>
      <dgm:t>
        <a:bodyPr/>
        <a:lstStyle/>
        <a:p>
          <a:endParaRPr lang="en-US"/>
        </a:p>
      </dgm:t>
    </dgm:pt>
    <dgm:pt modelId="{17DF2BA2-942D-4DF9-B16C-CD04ACF3A8EB}" type="sibTrans" cxnId="{E3ABF84A-57E8-46CA-B221-7A56BDCE227E}">
      <dgm:prSet/>
      <dgm:spPr/>
      <dgm:t>
        <a:bodyPr/>
        <a:lstStyle/>
        <a:p>
          <a:endParaRPr lang="en-US"/>
        </a:p>
      </dgm:t>
    </dgm:pt>
    <dgm:pt modelId="{A38CC919-288E-4818-8B0B-2F42CF0C797C}">
      <dgm:prSet/>
      <dgm:spPr/>
      <dgm:t>
        <a:bodyPr/>
        <a:lstStyle/>
        <a:p>
          <a:r>
            <a:rPr lang="en-US" b="1" dirty="0"/>
            <a:t>Are we willing to separate people based on these values?</a:t>
          </a:r>
        </a:p>
      </dgm:t>
    </dgm:pt>
    <dgm:pt modelId="{77E8AEC8-9D1F-4FDF-B706-E0FCBE36517B}" type="parTrans" cxnId="{415511EC-D3DE-4FCC-A8AE-441BEFDEEA36}">
      <dgm:prSet/>
      <dgm:spPr/>
      <dgm:t>
        <a:bodyPr/>
        <a:lstStyle/>
        <a:p>
          <a:endParaRPr lang="en-US"/>
        </a:p>
      </dgm:t>
    </dgm:pt>
    <dgm:pt modelId="{94971D00-818D-4E1F-950E-BC5B6A236DAA}" type="sibTrans" cxnId="{415511EC-D3DE-4FCC-A8AE-441BEFDEEA36}">
      <dgm:prSet/>
      <dgm:spPr/>
      <dgm:t>
        <a:bodyPr/>
        <a:lstStyle/>
        <a:p>
          <a:endParaRPr lang="en-US"/>
        </a:p>
      </dgm:t>
    </dgm:pt>
    <dgm:pt modelId="{3507FFAF-7DE2-4158-B299-A5DB6658105D}">
      <dgm:prSet/>
      <dgm:spPr/>
      <dgm:t>
        <a:bodyPr/>
        <a:lstStyle/>
        <a:p>
          <a:r>
            <a:rPr lang="en-US" b="1" dirty="0"/>
            <a:t>Are these as applicable to our external relationships as they are to our internal relationships?</a:t>
          </a:r>
        </a:p>
      </dgm:t>
    </dgm:pt>
    <dgm:pt modelId="{35D11729-C0B7-4406-9D15-238A8A56E105}" type="parTrans" cxnId="{E3FF9B5D-F991-422A-B73E-BF78E48C08E7}">
      <dgm:prSet/>
      <dgm:spPr/>
      <dgm:t>
        <a:bodyPr/>
        <a:lstStyle/>
        <a:p>
          <a:endParaRPr lang="en-US"/>
        </a:p>
      </dgm:t>
    </dgm:pt>
    <dgm:pt modelId="{275E4DB0-0EB1-4D21-B977-EEFF9CD24811}" type="sibTrans" cxnId="{E3FF9B5D-F991-422A-B73E-BF78E48C08E7}">
      <dgm:prSet/>
      <dgm:spPr/>
      <dgm:t>
        <a:bodyPr/>
        <a:lstStyle/>
        <a:p>
          <a:endParaRPr lang="en-US"/>
        </a:p>
      </dgm:t>
    </dgm:pt>
    <dgm:pt modelId="{2A1BA80D-0168-409F-B751-D4D682E1D888}" type="pres">
      <dgm:prSet presAssocID="{AB2BD2A2-C613-4D23-A8CF-F4DCC96DBAB5}" presName="linear" presStyleCnt="0">
        <dgm:presLayoutVars>
          <dgm:animLvl val="lvl"/>
          <dgm:resizeHandles val="exact"/>
        </dgm:presLayoutVars>
      </dgm:prSet>
      <dgm:spPr/>
    </dgm:pt>
    <dgm:pt modelId="{6E4716FD-1EDA-4123-83D8-9F5B62E6D04C}" type="pres">
      <dgm:prSet presAssocID="{45759BA8-FA43-4030-83DA-423F4693B967}" presName="parentText" presStyleLbl="node1" presStyleIdx="0" presStyleCnt="6">
        <dgm:presLayoutVars>
          <dgm:chMax val="0"/>
          <dgm:bulletEnabled val="1"/>
        </dgm:presLayoutVars>
      </dgm:prSet>
      <dgm:spPr/>
    </dgm:pt>
    <dgm:pt modelId="{2B3AD347-EEEE-407B-BD5A-CBD5AB98CA62}" type="pres">
      <dgm:prSet presAssocID="{46542427-F28B-4C0A-9661-91A70268A4CE}" presName="spacer" presStyleCnt="0"/>
      <dgm:spPr/>
    </dgm:pt>
    <dgm:pt modelId="{3E7A25BB-1CC1-4346-9906-0E642FE3BFBA}" type="pres">
      <dgm:prSet presAssocID="{3090A95D-4C53-465B-9CB1-D4C80148786A}" presName="parentText" presStyleLbl="node1" presStyleIdx="1" presStyleCnt="6">
        <dgm:presLayoutVars>
          <dgm:chMax val="0"/>
          <dgm:bulletEnabled val="1"/>
        </dgm:presLayoutVars>
      </dgm:prSet>
      <dgm:spPr/>
    </dgm:pt>
    <dgm:pt modelId="{1BDCF856-33C7-47B2-9BCC-267E44009F2A}" type="pres">
      <dgm:prSet presAssocID="{6073CA14-5868-495A-AC23-B711FF5AD645}" presName="spacer" presStyleCnt="0"/>
      <dgm:spPr/>
    </dgm:pt>
    <dgm:pt modelId="{02B35B0C-9001-4719-8890-39E52C49252A}" type="pres">
      <dgm:prSet presAssocID="{B57EBA33-BF4A-4580-9B1E-32A0306A0448}" presName="parentText" presStyleLbl="node1" presStyleIdx="2" presStyleCnt="6">
        <dgm:presLayoutVars>
          <dgm:chMax val="0"/>
          <dgm:bulletEnabled val="1"/>
        </dgm:presLayoutVars>
      </dgm:prSet>
      <dgm:spPr/>
    </dgm:pt>
    <dgm:pt modelId="{93DC7835-CFF7-4BA1-B849-A40F404DFA72}" type="pres">
      <dgm:prSet presAssocID="{31F5CFCC-BAA7-457D-A87D-574898D9BEAA}" presName="spacer" presStyleCnt="0"/>
      <dgm:spPr/>
    </dgm:pt>
    <dgm:pt modelId="{9B950D15-0041-4257-96EE-488FC7576608}" type="pres">
      <dgm:prSet presAssocID="{2447324A-0320-46E6-9002-B29D2D0C8E5A}" presName="parentText" presStyleLbl="node1" presStyleIdx="3" presStyleCnt="6">
        <dgm:presLayoutVars>
          <dgm:chMax val="0"/>
          <dgm:bulletEnabled val="1"/>
        </dgm:presLayoutVars>
      </dgm:prSet>
      <dgm:spPr/>
    </dgm:pt>
    <dgm:pt modelId="{960E4BD5-CBBB-410E-B106-39264031CEA3}" type="pres">
      <dgm:prSet presAssocID="{29591B58-8E1C-472C-A0F4-718CF0AC1F46}" presName="spacer" presStyleCnt="0"/>
      <dgm:spPr/>
    </dgm:pt>
    <dgm:pt modelId="{E1F001DF-D1C1-4D77-8446-4CBF3F80E6D3}" type="pres">
      <dgm:prSet presAssocID="{D3B754AF-6677-4B78-A7CD-9E79EE9FFBC8}" presName="parentText" presStyleLbl="node1" presStyleIdx="4" presStyleCnt="6">
        <dgm:presLayoutVars>
          <dgm:chMax val="0"/>
          <dgm:bulletEnabled val="1"/>
        </dgm:presLayoutVars>
      </dgm:prSet>
      <dgm:spPr/>
    </dgm:pt>
    <dgm:pt modelId="{F3E2BBFD-5144-43BE-BC52-46F29EC771B7}" type="pres">
      <dgm:prSet presAssocID="{806D03E9-2E1E-4CB8-BF3A-439C06CAFCE3}" presName="spacer" presStyleCnt="0"/>
      <dgm:spPr/>
    </dgm:pt>
    <dgm:pt modelId="{41CFA253-0CEC-472E-84BB-86E339D45910}" type="pres">
      <dgm:prSet presAssocID="{ECC76D83-C127-4ECB-BB97-915C4E644BB5}" presName="parentText" presStyleLbl="node1" presStyleIdx="5" presStyleCnt="6">
        <dgm:presLayoutVars>
          <dgm:chMax val="0"/>
          <dgm:bulletEnabled val="1"/>
        </dgm:presLayoutVars>
      </dgm:prSet>
      <dgm:spPr/>
    </dgm:pt>
    <dgm:pt modelId="{0A0E9E5E-CF77-4679-9C85-B025710057F6}" type="pres">
      <dgm:prSet presAssocID="{ECC76D83-C127-4ECB-BB97-915C4E644BB5}" presName="childText" presStyleLbl="revTx" presStyleIdx="0" presStyleCnt="1">
        <dgm:presLayoutVars>
          <dgm:bulletEnabled val="1"/>
        </dgm:presLayoutVars>
      </dgm:prSet>
      <dgm:spPr/>
    </dgm:pt>
  </dgm:ptLst>
  <dgm:cxnLst>
    <dgm:cxn modelId="{E9036B00-3EB4-4DA5-B3CB-54321BEB5A1C}" type="presOf" srcId="{3507FFAF-7DE2-4158-B299-A5DB6658105D}" destId="{0A0E9E5E-CF77-4679-9C85-B025710057F6}" srcOrd="0" destOrd="3" presId="urn:microsoft.com/office/officeart/2005/8/layout/vList2"/>
    <dgm:cxn modelId="{5C141F04-B117-46FD-9E54-8B1857C7EE9B}" srcId="{AB2BD2A2-C613-4D23-A8CF-F4DCC96DBAB5}" destId="{2447324A-0320-46E6-9002-B29D2D0C8E5A}" srcOrd="3" destOrd="0" parTransId="{F0ED19F6-37F7-474E-9BE4-B259E515D6FD}" sibTransId="{29591B58-8E1C-472C-A0F4-718CF0AC1F46}"/>
    <dgm:cxn modelId="{37617814-65FA-4E2A-B7F7-0C6FB05E273C}" srcId="{AB2BD2A2-C613-4D23-A8CF-F4DCC96DBAB5}" destId="{D3B754AF-6677-4B78-A7CD-9E79EE9FFBC8}" srcOrd="4" destOrd="0" parTransId="{D50B6871-C532-4A33-B072-442BDB965C4E}" sibTransId="{806D03E9-2E1E-4CB8-BF3A-439C06CAFCE3}"/>
    <dgm:cxn modelId="{0B7E531A-2921-45A4-9769-6AEF51EF981C}" srcId="{AB2BD2A2-C613-4D23-A8CF-F4DCC96DBAB5}" destId="{3090A95D-4C53-465B-9CB1-D4C80148786A}" srcOrd="1" destOrd="0" parTransId="{3CEBA9B2-91BC-4C3C-ACF0-5654C6C30839}" sibTransId="{6073CA14-5868-495A-AC23-B711FF5AD645}"/>
    <dgm:cxn modelId="{0E07CB28-8582-43E4-AD36-3D102F7F8D89}" type="presOf" srcId="{B57EBA33-BF4A-4580-9B1E-32A0306A0448}" destId="{02B35B0C-9001-4719-8890-39E52C49252A}" srcOrd="0" destOrd="0" presId="urn:microsoft.com/office/officeart/2005/8/layout/vList2"/>
    <dgm:cxn modelId="{E3FF9B5D-F991-422A-B73E-BF78E48C08E7}" srcId="{ECC76D83-C127-4ECB-BB97-915C4E644BB5}" destId="{3507FFAF-7DE2-4158-B299-A5DB6658105D}" srcOrd="3" destOrd="0" parTransId="{35D11729-C0B7-4406-9D15-238A8A56E105}" sibTransId="{275E4DB0-0EB1-4D21-B977-EEFF9CD24811}"/>
    <dgm:cxn modelId="{E3ABF84A-57E8-46CA-B221-7A56BDCE227E}" srcId="{ECC76D83-C127-4ECB-BB97-915C4E644BB5}" destId="{D3EA8755-B776-42A3-BFAC-01F000CAE28A}" srcOrd="1" destOrd="0" parTransId="{4A5F7BB1-4B60-450D-B3ED-DA10150C353E}" sibTransId="{17DF2BA2-942D-4DF9-B16C-CD04ACF3A8EB}"/>
    <dgm:cxn modelId="{F577C76E-E2EA-4430-9EEB-87EAE97A5D94}" srcId="{ECC76D83-C127-4ECB-BB97-915C4E644BB5}" destId="{8F0B15CC-3475-444F-802B-DC87D64EB561}" srcOrd="0" destOrd="0" parTransId="{D6E4B85B-4959-4FF3-8C19-01F4BD01DCE4}" sibTransId="{DD752FDC-54AA-49BC-8B22-F4C57556EFB4}"/>
    <dgm:cxn modelId="{F87B406F-0598-4861-B490-D0D3A785507E}" srcId="{AB2BD2A2-C613-4D23-A8CF-F4DCC96DBAB5}" destId="{ECC76D83-C127-4ECB-BB97-915C4E644BB5}" srcOrd="5" destOrd="0" parTransId="{FEB06364-B8C9-4811-96AF-BCA3CEF4BF91}" sibTransId="{E472C294-E424-4BE4-A7DC-E25469D2DD37}"/>
    <dgm:cxn modelId="{4F322E52-4119-4892-A557-D4D621691187}" type="presOf" srcId="{ECC76D83-C127-4ECB-BB97-915C4E644BB5}" destId="{41CFA253-0CEC-472E-84BB-86E339D45910}" srcOrd="0" destOrd="0" presId="urn:microsoft.com/office/officeart/2005/8/layout/vList2"/>
    <dgm:cxn modelId="{826A5156-2733-41A7-A803-44A650B9385B}" type="presOf" srcId="{8F0B15CC-3475-444F-802B-DC87D64EB561}" destId="{0A0E9E5E-CF77-4679-9C85-B025710057F6}" srcOrd="0" destOrd="0" presId="urn:microsoft.com/office/officeart/2005/8/layout/vList2"/>
    <dgm:cxn modelId="{58522082-697B-4970-A19D-03548B7583A0}" type="presOf" srcId="{D3B754AF-6677-4B78-A7CD-9E79EE9FFBC8}" destId="{E1F001DF-D1C1-4D77-8446-4CBF3F80E6D3}" srcOrd="0" destOrd="0" presId="urn:microsoft.com/office/officeart/2005/8/layout/vList2"/>
    <dgm:cxn modelId="{A9F7B99A-26BE-49B8-AE8B-ADBDC6AF9D11}" type="presOf" srcId="{45759BA8-FA43-4030-83DA-423F4693B967}" destId="{6E4716FD-1EDA-4123-83D8-9F5B62E6D04C}" srcOrd="0" destOrd="0" presId="urn:microsoft.com/office/officeart/2005/8/layout/vList2"/>
    <dgm:cxn modelId="{B344DFA2-D782-4C54-83FD-B75DAB4B56BA}" srcId="{AB2BD2A2-C613-4D23-A8CF-F4DCC96DBAB5}" destId="{45759BA8-FA43-4030-83DA-423F4693B967}" srcOrd="0" destOrd="0" parTransId="{DC6D1BF0-8B03-45F8-A0E4-4FC01DB29189}" sibTransId="{46542427-F28B-4C0A-9661-91A70268A4CE}"/>
    <dgm:cxn modelId="{69EDA5C2-37BD-4C44-BC34-45FE53233AE2}" type="presOf" srcId="{3090A95D-4C53-465B-9CB1-D4C80148786A}" destId="{3E7A25BB-1CC1-4346-9906-0E642FE3BFBA}" srcOrd="0" destOrd="0" presId="urn:microsoft.com/office/officeart/2005/8/layout/vList2"/>
    <dgm:cxn modelId="{9054CED5-4C7C-40EC-8FE4-4E530251A177}" srcId="{AB2BD2A2-C613-4D23-A8CF-F4DCC96DBAB5}" destId="{B57EBA33-BF4A-4580-9B1E-32A0306A0448}" srcOrd="2" destOrd="0" parTransId="{B4EEDD02-1647-4B7E-A3E2-71958FE82054}" sibTransId="{31F5CFCC-BAA7-457D-A87D-574898D9BEAA}"/>
    <dgm:cxn modelId="{50F39ED7-E5C2-43BA-ABD7-23BF0573463A}" type="presOf" srcId="{AB2BD2A2-C613-4D23-A8CF-F4DCC96DBAB5}" destId="{2A1BA80D-0168-409F-B751-D4D682E1D888}" srcOrd="0" destOrd="0" presId="urn:microsoft.com/office/officeart/2005/8/layout/vList2"/>
    <dgm:cxn modelId="{23FFD7D9-321D-44CE-B3BA-CBF2F102493E}" type="presOf" srcId="{2447324A-0320-46E6-9002-B29D2D0C8E5A}" destId="{9B950D15-0041-4257-96EE-488FC7576608}" srcOrd="0" destOrd="0" presId="urn:microsoft.com/office/officeart/2005/8/layout/vList2"/>
    <dgm:cxn modelId="{CE7A71E4-3B8C-454A-83CA-8760E79F0033}" type="presOf" srcId="{D3EA8755-B776-42A3-BFAC-01F000CAE28A}" destId="{0A0E9E5E-CF77-4679-9C85-B025710057F6}" srcOrd="0" destOrd="1" presId="urn:microsoft.com/office/officeart/2005/8/layout/vList2"/>
    <dgm:cxn modelId="{415511EC-D3DE-4FCC-A8AE-441BEFDEEA36}" srcId="{ECC76D83-C127-4ECB-BB97-915C4E644BB5}" destId="{A38CC919-288E-4818-8B0B-2F42CF0C797C}" srcOrd="2" destOrd="0" parTransId="{77E8AEC8-9D1F-4FDF-B706-E0FCBE36517B}" sibTransId="{94971D00-818D-4E1F-950E-BC5B6A236DAA}"/>
    <dgm:cxn modelId="{925A1FF1-6DDA-4FE8-B471-33ABE9B68888}" type="presOf" srcId="{A38CC919-288E-4818-8B0B-2F42CF0C797C}" destId="{0A0E9E5E-CF77-4679-9C85-B025710057F6}" srcOrd="0" destOrd="2" presId="urn:microsoft.com/office/officeart/2005/8/layout/vList2"/>
    <dgm:cxn modelId="{C8F479EC-E33D-4202-A294-8B3CCE10DC8C}" type="presParOf" srcId="{2A1BA80D-0168-409F-B751-D4D682E1D888}" destId="{6E4716FD-1EDA-4123-83D8-9F5B62E6D04C}" srcOrd="0" destOrd="0" presId="urn:microsoft.com/office/officeart/2005/8/layout/vList2"/>
    <dgm:cxn modelId="{6B382745-61AE-49BA-98FB-CC8E8866D79D}" type="presParOf" srcId="{2A1BA80D-0168-409F-B751-D4D682E1D888}" destId="{2B3AD347-EEEE-407B-BD5A-CBD5AB98CA62}" srcOrd="1" destOrd="0" presId="urn:microsoft.com/office/officeart/2005/8/layout/vList2"/>
    <dgm:cxn modelId="{A45E1DF9-864F-41DE-A0DB-30398D391CEB}" type="presParOf" srcId="{2A1BA80D-0168-409F-B751-D4D682E1D888}" destId="{3E7A25BB-1CC1-4346-9906-0E642FE3BFBA}" srcOrd="2" destOrd="0" presId="urn:microsoft.com/office/officeart/2005/8/layout/vList2"/>
    <dgm:cxn modelId="{509923D7-36D3-4199-B0C7-F839CF4C2F42}" type="presParOf" srcId="{2A1BA80D-0168-409F-B751-D4D682E1D888}" destId="{1BDCF856-33C7-47B2-9BCC-267E44009F2A}" srcOrd="3" destOrd="0" presId="urn:microsoft.com/office/officeart/2005/8/layout/vList2"/>
    <dgm:cxn modelId="{E0D70E26-7E0C-49EE-8C8E-2E6FEFA57C3F}" type="presParOf" srcId="{2A1BA80D-0168-409F-B751-D4D682E1D888}" destId="{02B35B0C-9001-4719-8890-39E52C49252A}" srcOrd="4" destOrd="0" presId="urn:microsoft.com/office/officeart/2005/8/layout/vList2"/>
    <dgm:cxn modelId="{BE79293E-7246-41B0-AABB-2C8E15E60E74}" type="presParOf" srcId="{2A1BA80D-0168-409F-B751-D4D682E1D888}" destId="{93DC7835-CFF7-4BA1-B849-A40F404DFA72}" srcOrd="5" destOrd="0" presId="urn:microsoft.com/office/officeart/2005/8/layout/vList2"/>
    <dgm:cxn modelId="{5AACDAC2-4A8F-4F2B-ABF2-E7DFD61D542E}" type="presParOf" srcId="{2A1BA80D-0168-409F-B751-D4D682E1D888}" destId="{9B950D15-0041-4257-96EE-488FC7576608}" srcOrd="6" destOrd="0" presId="urn:microsoft.com/office/officeart/2005/8/layout/vList2"/>
    <dgm:cxn modelId="{28B02583-FFCA-4737-ACE3-5F864600316F}" type="presParOf" srcId="{2A1BA80D-0168-409F-B751-D4D682E1D888}" destId="{960E4BD5-CBBB-410E-B106-39264031CEA3}" srcOrd="7" destOrd="0" presId="urn:microsoft.com/office/officeart/2005/8/layout/vList2"/>
    <dgm:cxn modelId="{3FD6B2BD-1FA6-4882-B95D-48364CE3EAF4}" type="presParOf" srcId="{2A1BA80D-0168-409F-B751-D4D682E1D888}" destId="{E1F001DF-D1C1-4D77-8446-4CBF3F80E6D3}" srcOrd="8" destOrd="0" presId="urn:microsoft.com/office/officeart/2005/8/layout/vList2"/>
    <dgm:cxn modelId="{D2E1EEA0-FA0A-4AB6-875F-3202D5BA802E}" type="presParOf" srcId="{2A1BA80D-0168-409F-B751-D4D682E1D888}" destId="{F3E2BBFD-5144-43BE-BC52-46F29EC771B7}" srcOrd="9" destOrd="0" presId="urn:microsoft.com/office/officeart/2005/8/layout/vList2"/>
    <dgm:cxn modelId="{B0BAA56B-3D95-4CD2-A2F6-7A1223D5FFFD}" type="presParOf" srcId="{2A1BA80D-0168-409F-B751-D4D682E1D888}" destId="{41CFA253-0CEC-472E-84BB-86E339D45910}" srcOrd="10" destOrd="0" presId="urn:microsoft.com/office/officeart/2005/8/layout/vList2"/>
    <dgm:cxn modelId="{22649248-2AB0-4102-908E-579E69E5D57A}" type="presParOf" srcId="{2A1BA80D-0168-409F-B751-D4D682E1D888}" destId="{0A0E9E5E-CF77-4679-9C85-B025710057F6}"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089275-227B-439A-BF59-1AAD2A70F468}"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0BD96EE-0509-43D9-A16A-91F7D6EA0A0D}">
      <dgm:prSet/>
      <dgm:spPr>
        <a:solidFill>
          <a:srgbClr val="FF0000"/>
        </a:solidFill>
      </dgm:spPr>
      <dgm:t>
        <a:bodyPr/>
        <a:lstStyle/>
        <a:p>
          <a:r>
            <a:rPr lang="en-US" dirty="0"/>
            <a:t>Leader to provide you with the initial set of values selected and their definitions</a:t>
          </a:r>
        </a:p>
      </dgm:t>
    </dgm:pt>
    <dgm:pt modelId="{3DCF6DC7-4A47-409C-BBB2-1FDD53997D26}" type="parTrans" cxnId="{6D82C9CF-A97D-4E2C-85B5-E16F0A93AD80}">
      <dgm:prSet/>
      <dgm:spPr/>
      <dgm:t>
        <a:bodyPr/>
        <a:lstStyle/>
        <a:p>
          <a:endParaRPr lang="en-US"/>
        </a:p>
      </dgm:t>
    </dgm:pt>
    <dgm:pt modelId="{7ADC921E-B11E-4287-A322-B76ED158823E}" type="sibTrans" cxnId="{6D82C9CF-A97D-4E2C-85B5-E16F0A93AD80}">
      <dgm:prSet/>
      <dgm:spPr/>
      <dgm:t>
        <a:bodyPr/>
        <a:lstStyle/>
        <a:p>
          <a:endParaRPr lang="en-US"/>
        </a:p>
      </dgm:t>
    </dgm:pt>
    <dgm:pt modelId="{A4659213-4E41-4694-A3B8-C8307ACFFFCD}">
      <dgm:prSet/>
      <dgm:spPr/>
      <dgm:t>
        <a:bodyPr/>
        <a:lstStyle/>
        <a:p>
          <a:r>
            <a:rPr lang="en-US" dirty="0"/>
            <a:t>Review and edit</a:t>
          </a:r>
        </a:p>
      </dgm:t>
    </dgm:pt>
    <dgm:pt modelId="{E7C1E38C-A6C1-40C7-A9C2-214F1A3C1B90}" type="parTrans" cxnId="{5870E39D-9F7A-4519-A064-167ACAA167E9}">
      <dgm:prSet/>
      <dgm:spPr/>
      <dgm:t>
        <a:bodyPr/>
        <a:lstStyle/>
        <a:p>
          <a:endParaRPr lang="en-US"/>
        </a:p>
      </dgm:t>
    </dgm:pt>
    <dgm:pt modelId="{EE14A73E-7925-45D2-BD62-E9D1B7BB73BA}" type="sibTrans" cxnId="{5870E39D-9F7A-4519-A064-167ACAA167E9}">
      <dgm:prSet/>
      <dgm:spPr/>
      <dgm:t>
        <a:bodyPr/>
        <a:lstStyle/>
        <a:p>
          <a:endParaRPr lang="en-US"/>
        </a:p>
      </dgm:t>
    </dgm:pt>
    <dgm:pt modelId="{F4645D72-5839-40E9-AC4A-EC8B5BA1FBD1}">
      <dgm:prSet/>
      <dgm:spPr>
        <a:solidFill>
          <a:srgbClr val="3488A0"/>
        </a:solidFill>
      </dgm:spPr>
      <dgm:t>
        <a:bodyPr/>
        <a:lstStyle/>
        <a:p>
          <a:r>
            <a:rPr lang="en-US" dirty="0"/>
            <a:t>Leader will edit the draft and send back to you</a:t>
          </a:r>
        </a:p>
      </dgm:t>
    </dgm:pt>
    <dgm:pt modelId="{D7EA535A-A367-4EA0-85DD-59070849C679}" type="parTrans" cxnId="{498C9DC7-7C2F-413F-927E-B7148296E221}">
      <dgm:prSet/>
      <dgm:spPr/>
      <dgm:t>
        <a:bodyPr/>
        <a:lstStyle/>
        <a:p>
          <a:endParaRPr lang="en-US"/>
        </a:p>
      </dgm:t>
    </dgm:pt>
    <dgm:pt modelId="{394D735A-498A-48B4-8FC9-9263F7ADB3BE}" type="sibTrans" cxnId="{498C9DC7-7C2F-413F-927E-B7148296E221}">
      <dgm:prSet/>
      <dgm:spPr/>
      <dgm:t>
        <a:bodyPr/>
        <a:lstStyle/>
        <a:p>
          <a:endParaRPr lang="en-US"/>
        </a:p>
      </dgm:t>
    </dgm:pt>
    <dgm:pt modelId="{BAF1E9B6-0263-4D96-B204-2B53FFF86C60}">
      <dgm:prSet/>
      <dgm:spPr/>
      <dgm:t>
        <a:bodyPr/>
        <a:lstStyle/>
        <a:p>
          <a:r>
            <a:rPr lang="en-US"/>
            <a:t>Meet with your direct reports and review values with them. </a:t>
          </a:r>
        </a:p>
      </dgm:t>
    </dgm:pt>
    <dgm:pt modelId="{DA07C43D-0DCF-4082-A1B5-12E55DA269CB}" type="parTrans" cxnId="{98B4F986-4900-4F97-89DF-AB78CEEE777F}">
      <dgm:prSet/>
      <dgm:spPr/>
      <dgm:t>
        <a:bodyPr/>
        <a:lstStyle/>
        <a:p>
          <a:endParaRPr lang="en-US"/>
        </a:p>
      </dgm:t>
    </dgm:pt>
    <dgm:pt modelId="{11BBD849-41C6-417C-9B12-5B4FC343C69F}" type="sibTrans" cxnId="{98B4F986-4900-4F97-89DF-AB78CEEE777F}">
      <dgm:prSet/>
      <dgm:spPr/>
      <dgm:t>
        <a:bodyPr/>
        <a:lstStyle/>
        <a:p>
          <a:endParaRPr lang="en-US"/>
        </a:p>
      </dgm:t>
    </dgm:pt>
    <dgm:pt modelId="{92DF2D4A-2E96-4457-8174-F9F693638D85}">
      <dgm:prSet/>
      <dgm:spPr/>
      <dgm:t>
        <a:bodyPr/>
        <a:lstStyle/>
        <a:p>
          <a:r>
            <a:rPr lang="en-US"/>
            <a:t>What do they think?  </a:t>
          </a:r>
        </a:p>
      </dgm:t>
    </dgm:pt>
    <dgm:pt modelId="{F4151AA2-6100-4436-8651-7F9CDE54FA35}" type="parTrans" cxnId="{FD833327-1A4C-4A73-B3B3-2C717913DFDB}">
      <dgm:prSet/>
      <dgm:spPr/>
      <dgm:t>
        <a:bodyPr/>
        <a:lstStyle/>
        <a:p>
          <a:endParaRPr lang="en-US"/>
        </a:p>
      </dgm:t>
    </dgm:pt>
    <dgm:pt modelId="{2BB86426-8437-4AF5-8B8C-426153B9835E}" type="sibTrans" cxnId="{FD833327-1A4C-4A73-B3B3-2C717913DFDB}">
      <dgm:prSet/>
      <dgm:spPr/>
      <dgm:t>
        <a:bodyPr/>
        <a:lstStyle/>
        <a:p>
          <a:endParaRPr lang="en-US"/>
        </a:p>
      </dgm:t>
    </dgm:pt>
    <dgm:pt modelId="{371228FF-D765-4890-B291-AD88DD2881F1}">
      <dgm:prSet/>
      <dgm:spPr/>
      <dgm:t>
        <a:bodyPr/>
        <a:lstStyle/>
        <a:p>
          <a:r>
            <a:rPr lang="en-US" dirty="0"/>
            <a:t>Can they live with these?</a:t>
          </a:r>
        </a:p>
      </dgm:t>
    </dgm:pt>
    <dgm:pt modelId="{5F09DF78-9D58-4E55-89F3-3ED8B4C6128C}" type="parTrans" cxnId="{2007CC52-E112-4A40-A62C-5BB6472D8098}">
      <dgm:prSet/>
      <dgm:spPr/>
      <dgm:t>
        <a:bodyPr/>
        <a:lstStyle/>
        <a:p>
          <a:endParaRPr lang="en-US"/>
        </a:p>
      </dgm:t>
    </dgm:pt>
    <dgm:pt modelId="{1FD9FE9D-59C4-42A1-93EB-D85FDAD43D23}" type="sibTrans" cxnId="{2007CC52-E112-4A40-A62C-5BB6472D8098}">
      <dgm:prSet/>
      <dgm:spPr/>
      <dgm:t>
        <a:bodyPr/>
        <a:lstStyle/>
        <a:p>
          <a:endParaRPr lang="en-US"/>
        </a:p>
      </dgm:t>
    </dgm:pt>
    <dgm:pt modelId="{C428E708-5FA3-4994-B3D2-8D9039D7012A}">
      <dgm:prSet/>
      <dgm:spPr/>
      <dgm:t>
        <a:bodyPr/>
        <a:lstStyle/>
        <a:p>
          <a:r>
            <a:rPr lang="en-US"/>
            <a:t>Do they understand and/or relate to them and the definitions?</a:t>
          </a:r>
        </a:p>
      </dgm:t>
    </dgm:pt>
    <dgm:pt modelId="{490E6950-A0B8-40BA-8316-6B1D3CCE40E2}" type="parTrans" cxnId="{D017C5AE-6321-423C-9981-998B7EE8BD6F}">
      <dgm:prSet/>
      <dgm:spPr/>
      <dgm:t>
        <a:bodyPr/>
        <a:lstStyle/>
        <a:p>
          <a:endParaRPr lang="en-US"/>
        </a:p>
      </dgm:t>
    </dgm:pt>
    <dgm:pt modelId="{7A8D45DE-761E-4E39-8235-C8575688BA9B}" type="sibTrans" cxnId="{D017C5AE-6321-423C-9981-998B7EE8BD6F}">
      <dgm:prSet/>
      <dgm:spPr/>
      <dgm:t>
        <a:bodyPr/>
        <a:lstStyle/>
        <a:p>
          <a:endParaRPr lang="en-US"/>
        </a:p>
      </dgm:t>
    </dgm:pt>
    <dgm:pt modelId="{3A16C711-E9CA-4A26-8F11-B1E402E3575D}">
      <dgm:prSet/>
      <dgm:spPr/>
      <dgm:t>
        <a:bodyPr/>
        <a:lstStyle/>
        <a:p>
          <a:r>
            <a:rPr lang="en-US"/>
            <a:t>Are we missing anything?</a:t>
          </a:r>
        </a:p>
      </dgm:t>
    </dgm:pt>
    <dgm:pt modelId="{DC019322-263B-41CB-BA87-E134E51FA5EB}" type="parTrans" cxnId="{8092DC74-D5E8-40D9-831F-64831ED9686A}">
      <dgm:prSet/>
      <dgm:spPr/>
      <dgm:t>
        <a:bodyPr/>
        <a:lstStyle/>
        <a:p>
          <a:endParaRPr lang="en-US"/>
        </a:p>
      </dgm:t>
    </dgm:pt>
    <dgm:pt modelId="{71AA3422-1683-4940-A6B0-2652E51BF2D1}" type="sibTrans" cxnId="{8092DC74-D5E8-40D9-831F-64831ED9686A}">
      <dgm:prSet/>
      <dgm:spPr/>
      <dgm:t>
        <a:bodyPr/>
        <a:lstStyle/>
        <a:p>
          <a:endParaRPr lang="en-US"/>
        </a:p>
      </dgm:t>
    </dgm:pt>
    <dgm:pt modelId="{D5B00F66-817F-4CB3-8CA0-DC588EA69273}">
      <dgm:prSet/>
      <dgm:spPr/>
      <dgm:t>
        <a:bodyPr/>
        <a:lstStyle/>
        <a:p>
          <a:r>
            <a:rPr lang="en-US" dirty="0"/>
            <a:t>Provide Leader edits – SLT to meet again to consider edits</a:t>
          </a:r>
        </a:p>
      </dgm:t>
    </dgm:pt>
    <dgm:pt modelId="{05E6A41D-7BE2-448B-8F89-23808CB17AEB}" type="parTrans" cxnId="{A45AB006-553C-471A-8D34-5B8B3FFBD2EF}">
      <dgm:prSet/>
      <dgm:spPr/>
      <dgm:t>
        <a:bodyPr/>
        <a:lstStyle/>
        <a:p>
          <a:endParaRPr lang="en-US"/>
        </a:p>
      </dgm:t>
    </dgm:pt>
    <dgm:pt modelId="{A65F35F5-EF4D-47C1-BA40-BE7C2AD45C86}" type="sibTrans" cxnId="{A45AB006-553C-471A-8D34-5B8B3FFBD2EF}">
      <dgm:prSet/>
      <dgm:spPr/>
      <dgm:t>
        <a:bodyPr/>
        <a:lstStyle/>
        <a:p>
          <a:endParaRPr lang="en-US"/>
        </a:p>
      </dgm:t>
    </dgm:pt>
    <dgm:pt modelId="{EF30D0FF-F961-4429-BEC8-3601E4D04193}">
      <dgm:prSet/>
      <dgm:spPr>
        <a:solidFill>
          <a:srgbClr val="5CC6D6"/>
        </a:solidFill>
      </dgm:spPr>
      <dgm:t>
        <a:bodyPr/>
        <a:lstStyle/>
        <a:p>
          <a:r>
            <a:rPr lang="en-US"/>
            <a:t>Finalize values and send out as a DRAFT to employees for their input</a:t>
          </a:r>
        </a:p>
      </dgm:t>
    </dgm:pt>
    <dgm:pt modelId="{AE96D103-EB0E-4E58-B669-D5A7B8A5E116}" type="parTrans" cxnId="{F2364665-6D59-4F16-8B89-527D040DFCA2}">
      <dgm:prSet/>
      <dgm:spPr/>
      <dgm:t>
        <a:bodyPr/>
        <a:lstStyle/>
        <a:p>
          <a:endParaRPr lang="en-US"/>
        </a:p>
      </dgm:t>
    </dgm:pt>
    <dgm:pt modelId="{3684F607-DF02-4486-9D98-6292D8C3BC01}" type="sibTrans" cxnId="{F2364665-6D59-4F16-8B89-527D040DFCA2}">
      <dgm:prSet/>
      <dgm:spPr/>
      <dgm:t>
        <a:bodyPr/>
        <a:lstStyle/>
        <a:p>
          <a:endParaRPr lang="en-US"/>
        </a:p>
      </dgm:t>
    </dgm:pt>
    <dgm:pt modelId="{5E358184-5668-4820-ABBB-ABBF68CC022C}">
      <dgm:prSet/>
      <dgm:spPr/>
      <dgm:t>
        <a:bodyPr/>
        <a:lstStyle/>
        <a:p>
          <a:r>
            <a:rPr lang="en-US"/>
            <a:t>Collect input, edit as needed and ROLL OUT the new Values.</a:t>
          </a:r>
        </a:p>
      </dgm:t>
    </dgm:pt>
    <dgm:pt modelId="{EB2A8EC6-5098-4A60-8484-7FD7C1BCC343}" type="parTrans" cxnId="{F0FFF770-4AEA-4D1E-ACFC-E3D09124EC54}">
      <dgm:prSet/>
      <dgm:spPr/>
      <dgm:t>
        <a:bodyPr/>
        <a:lstStyle/>
        <a:p>
          <a:endParaRPr lang="en-US"/>
        </a:p>
      </dgm:t>
    </dgm:pt>
    <dgm:pt modelId="{33BE23A8-11F0-4408-B4CF-0211BE44998E}" type="sibTrans" cxnId="{F0FFF770-4AEA-4D1E-ACFC-E3D09124EC54}">
      <dgm:prSet/>
      <dgm:spPr/>
      <dgm:t>
        <a:bodyPr/>
        <a:lstStyle/>
        <a:p>
          <a:endParaRPr lang="en-US"/>
        </a:p>
      </dgm:t>
    </dgm:pt>
    <dgm:pt modelId="{9B97C4A5-3973-40BD-8924-517C833B4341}" type="pres">
      <dgm:prSet presAssocID="{41089275-227B-439A-BF59-1AAD2A70F468}" presName="Name0" presStyleCnt="0">
        <dgm:presLayoutVars>
          <dgm:dir/>
          <dgm:resizeHandles val="exact"/>
        </dgm:presLayoutVars>
      </dgm:prSet>
      <dgm:spPr/>
    </dgm:pt>
    <dgm:pt modelId="{9777646B-7599-4187-AB9A-EFE473E34822}" type="pres">
      <dgm:prSet presAssocID="{80BD96EE-0509-43D9-A16A-91F7D6EA0A0D}" presName="node" presStyleLbl="node1" presStyleIdx="0" presStyleCnt="7">
        <dgm:presLayoutVars>
          <dgm:bulletEnabled val="1"/>
        </dgm:presLayoutVars>
      </dgm:prSet>
      <dgm:spPr/>
    </dgm:pt>
    <dgm:pt modelId="{4D10EE32-B1E2-483B-984D-10960DF533DA}" type="pres">
      <dgm:prSet presAssocID="{7ADC921E-B11E-4287-A322-B76ED158823E}" presName="sibTrans" presStyleLbl="sibTrans1D1" presStyleIdx="0" presStyleCnt="6"/>
      <dgm:spPr/>
    </dgm:pt>
    <dgm:pt modelId="{B00A5239-36AF-4F66-9A5C-41B452DEB1B0}" type="pres">
      <dgm:prSet presAssocID="{7ADC921E-B11E-4287-A322-B76ED158823E}" presName="connectorText" presStyleLbl="sibTrans1D1" presStyleIdx="0" presStyleCnt="6"/>
      <dgm:spPr/>
    </dgm:pt>
    <dgm:pt modelId="{D734047F-87BB-409D-BC4C-053ECBD5BCE1}" type="pres">
      <dgm:prSet presAssocID="{A4659213-4E41-4694-A3B8-C8307ACFFFCD}" presName="node" presStyleLbl="node1" presStyleIdx="1" presStyleCnt="7">
        <dgm:presLayoutVars>
          <dgm:bulletEnabled val="1"/>
        </dgm:presLayoutVars>
      </dgm:prSet>
      <dgm:spPr/>
    </dgm:pt>
    <dgm:pt modelId="{E5746E61-3401-4216-A6AA-B27DCFB0C4C6}" type="pres">
      <dgm:prSet presAssocID="{EE14A73E-7925-45D2-BD62-E9D1B7BB73BA}" presName="sibTrans" presStyleLbl="sibTrans1D1" presStyleIdx="1" presStyleCnt="6"/>
      <dgm:spPr/>
    </dgm:pt>
    <dgm:pt modelId="{7BA4FA40-CC38-4ED0-B5BB-3AC523FC8BCB}" type="pres">
      <dgm:prSet presAssocID="{EE14A73E-7925-45D2-BD62-E9D1B7BB73BA}" presName="connectorText" presStyleLbl="sibTrans1D1" presStyleIdx="1" presStyleCnt="6"/>
      <dgm:spPr/>
    </dgm:pt>
    <dgm:pt modelId="{E42501C9-C988-4D6E-91B2-8D4BED002ED5}" type="pres">
      <dgm:prSet presAssocID="{F4645D72-5839-40E9-AC4A-EC8B5BA1FBD1}" presName="node" presStyleLbl="node1" presStyleIdx="2" presStyleCnt="7">
        <dgm:presLayoutVars>
          <dgm:bulletEnabled val="1"/>
        </dgm:presLayoutVars>
      </dgm:prSet>
      <dgm:spPr/>
    </dgm:pt>
    <dgm:pt modelId="{88B460C4-152B-4599-830E-299AB44EF50D}" type="pres">
      <dgm:prSet presAssocID="{394D735A-498A-48B4-8FC9-9263F7ADB3BE}" presName="sibTrans" presStyleLbl="sibTrans1D1" presStyleIdx="2" presStyleCnt="6"/>
      <dgm:spPr/>
    </dgm:pt>
    <dgm:pt modelId="{DEA1830E-83EE-4661-9345-13972FFB67AC}" type="pres">
      <dgm:prSet presAssocID="{394D735A-498A-48B4-8FC9-9263F7ADB3BE}" presName="connectorText" presStyleLbl="sibTrans1D1" presStyleIdx="2" presStyleCnt="6"/>
      <dgm:spPr/>
    </dgm:pt>
    <dgm:pt modelId="{85A853E9-F2D8-4BBE-BF6C-7EA35734A61B}" type="pres">
      <dgm:prSet presAssocID="{BAF1E9B6-0263-4D96-B204-2B53FFF86C60}" presName="node" presStyleLbl="node1" presStyleIdx="3" presStyleCnt="7" custScaleX="89658" custScaleY="146534">
        <dgm:presLayoutVars>
          <dgm:bulletEnabled val="1"/>
        </dgm:presLayoutVars>
      </dgm:prSet>
      <dgm:spPr/>
    </dgm:pt>
    <dgm:pt modelId="{E27B3F28-45D4-40B0-BDEA-0A5F5C684D21}" type="pres">
      <dgm:prSet presAssocID="{11BBD849-41C6-417C-9B12-5B4FC343C69F}" presName="sibTrans" presStyleLbl="sibTrans1D1" presStyleIdx="3" presStyleCnt="6"/>
      <dgm:spPr/>
    </dgm:pt>
    <dgm:pt modelId="{3180E3E1-AE05-47E9-9190-8325D91B86B6}" type="pres">
      <dgm:prSet presAssocID="{11BBD849-41C6-417C-9B12-5B4FC343C69F}" presName="connectorText" presStyleLbl="sibTrans1D1" presStyleIdx="3" presStyleCnt="6"/>
      <dgm:spPr/>
    </dgm:pt>
    <dgm:pt modelId="{9E411040-3824-4605-AD15-CA22AFFE1F0D}" type="pres">
      <dgm:prSet presAssocID="{D5B00F66-817F-4CB3-8CA0-DC588EA69273}" presName="node" presStyleLbl="node1" presStyleIdx="4" presStyleCnt="7">
        <dgm:presLayoutVars>
          <dgm:bulletEnabled val="1"/>
        </dgm:presLayoutVars>
      </dgm:prSet>
      <dgm:spPr/>
    </dgm:pt>
    <dgm:pt modelId="{4F252DDA-C82F-498E-B8D2-7DE154F40134}" type="pres">
      <dgm:prSet presAssocID="{A65F35F5-EF4D-47C1-BA40-BE7C2AD45C86}" presName="sibTrans" presStyleLbl="sibTrans1D1" presStyleIdx="4" presStyleCnt="6"/>
      <dgm:spPr/>
    </dgm:pt>
    <dgm:pt modelId="{E1344723-DB18-46E9-8B78-E99C626EEDF1}" type="pres">
      <dgm:prSet presAssocID="{A65F35F5-EF4D-47C1-BA40-BE7C2AD45C86}" presName="connectorText" presStyleLbl="sibTrans1D1" presStyleIdx="4" presStyleCnt="6"/>
      <dgm:spPr/>
    </dgm:pt>
    <dgm:pt modelId="{9851F109-DDA6-4AB8-BF08-5FF01445753C}" type="pres">
      <dgm:prSet presAssocID="{EF30D0FF-F961-4429-BEC8-3601E4D04193}" presName="node" presStyleLbl="node1" presStyleIdx="5" presStyleCnt="7">
        <dgm:presLayoutVars>
          <dgm:bulletEnabled val="1"/>
        </dgm:presLayoutVars>
      </dgm:prSet>
      <dgm:spPr/>
    </dgm:pt>
    <dgm:pt modelId="{9CF71D2A-4709-46FE-B78D-BDE9ED01432D}" type="pres">
      <dgm:prSet presAssocID="{3684F607-DF02-4486-9D98-6292D8C3BC01}" presName="sibTrans" presStyleLbl="sibTrans1D1" presStyleIdx="5" presStyleCnt="6"/>
      <dgm:spPr/>
    </dgm:pt>
    <dgm:pt modelId="{D495FBDF-FEB4-4257-9A74-468B79A3EEE1}" type="pres">
      <dgm:prSet presAssocID="{3684F607-DF02-4486-9D98-6292D8C3BC01}" presName="connectorText" presStyleLbl="sibTrans1D1" presStyleIdx="5" presStyleCnt="6"/>
      <dgm:spPr/>
    </dgm:pt>
    <dgm:pt modelId="{A72A54D9-0E2B-49DC-8C3C-73D9710698B8}" type="pres">
      <dgm:prSet presAssocID="{5E358184-5668-4820-ABBB-ABBF68CC022C}" presName="node" presStyleLbl="node1" presStyleIdx="6" presStyleCnt="7">
        <dgm:presLayoutVars>
          <dgm:bulletEnabled val="1"/>
        </dgm:presLayoutVars>
      </dgm:prSet>
      <dgm:spPr/>
    </dgm:pt>
  </dgm:ptLst>
  <dgm:cxnLst>
    <dgm:cxn modelId="{A45AB006-553C-471A-8D34-5B8B3FFBD2EF}" srcId="{41089275-227B-439A-BF59-1AAD2A70F468}" destId="{D5B00F66-817F-4CB3-8CA0-DC588EA69273}" srcOrd="4" destOrd="0" parTransId="{05E6A41D-7BE2-448B-8F89-23808CB17AEB}" sibTransId="{A65F35F5-EF4D-47C1-BA40-BE7C2AD45C86}"/>
    <dgm:cxn modelId="{74C4DA15-D834-429C-A321-0789B80E2367}" type="presOf" srcId="{92DF2D4A-2E96-4457-8174-F9F693638D85}" destId="{85A853E9-F2D8-4BBE-BF6C-7EA35734A61B}" srcOrd="0" destOrd="1" presId="urn:microsoft.com/office/officeart/2016/7/layout/RepeatingBendingProcessNew"/>
    <dgm:cxn modelId="{88EC341F-6504-43AE-B87B-7F475266CA6F}" type="presOf" srcId="{BAF1E9B6-0263-4D96-B204-2B53FFF86C60}" destId="{85A853E9-F2D8-4BBE-BF6C-7EA35734A61B}" srcOrd="0" destOrd="0" presId="urn:microsoft.com/office/officeart/2016/7/layout/RepeatingBendingProcessNew"/>
    <dgm:cxn modelId="{AB2C4B24-7C22-4979-A925-AD6742794F04}" type="presOf" srcId="{41089275-227B-439A-BF59-1AAD2A70F468}" destId="{9B97C4A5-3973-40BD-8924-517C833B4341}" srcOrd="0" destOrd="0" presId="urn:microsoft.com/office/officeart/2016/7/layout/RepeatingBendingProcessNew"/>
    <dgm:cxn modelId="{FD833327-1A4C-4A73-B3B3-2C717913DFDB}" srcId="{BAF1E9B6-0263-4D96-B204-2B53FFF86C60}" destId="{92DF2D4A-2E96-4457-8174-F9F693638D85}" srcOrd="0" destOrd="0" parTransId="{F4151AA2-6100-4436-8651-7F9CDE54FA35}" sibTransId="{2BB86426-8437-4AF5-8B8C-426153B9835E}"/>
    <dgm:cxn modelId="{B6971F38-14E5-4F1F-8F60-5098DF657D68}" type="presOf" srcId="{3A16C711-E9CA-4A26-8F11-B1E402E3575D}" destId="{85A853E9-F2D8-4BBE-BF6C-7EA35734A61B}" srcOrd="0" destOrd="4" presId="urn:microsoft.com/office/officeart/2016/7/layout/RepeatingBendingProcessNew"/>
    <dgm:cxn modelId="{9014D338-9C44-462A-AC1A-E1A727F0F456}" type="presOf" srcId="{EE14A73E-7925-45D2-BD62-E9D1B7BB73BA}" destId="{7BA4FA40-CC38-4ED0-B5BB-3AC523FC8BCB}" srcOrd="1" destOrd="0" presId="urn:microsoft.com/office/officeart/2016/7/layout/RepeatingBendingProcessNew"/>
    <dgm:cxn modelId="{F2364665-6D59-4F16-8B89-527D040DFCA2}" srcId="{41089275-227B-439A-BF59-1AAD2A70F468}" destId="{EF30D0FF-F961-4429-BEC8-3601E4D04193}" srcOrd="5" destOrd="0" parTransId="{AE96D103-EB0E-4E58-B669-D5A7B8A5E116}" sibTransId="{3684F607-DF02-4486-9D98-6292D8C3BC01}"/>
    <dgm:cxn modelId="{63C55045-6D3E-4087-8385-29160E1B4BF0}" type="presOf" srcId="{11BBD849-41C6-417C-9B12-5B4FC343C69F}" destId="{3180E3E1-AE05-47E9-9190-8325D91B86B6}" srcOrd="1" destOrd="0" presId="urn:microsoft.com/office/officeart/2016/7/layout/RepeatingBendingProcessNew"/>
    <dgm:cxn modelId="{D1ECAA6C-C174-44AE-A80D-784C0641AD12}" type="presOf" srcId="{3684F607-DF02-4486-9D98-6292D8C3BC01}" destId="{D495FBDF-FEB4-4257-9A74-468B79A3EEE1}" srcOrd="1" destOrd="0" presId="urn:microsoft.com/office/officeart/2016/7/layout/RepeatingBendingProcessNew"/>
    <dgm:cxn modelId="{F0FFF770-4AEA-4D1E-ACFC-E3D09124EC54}" srcId="{41089275-227B-439A-BF59-1AAD2A70F468}" destId="{5E358184-5668-4820-ABBB-ABBF68CC022C}" srcOrd="6" destOrd="0" parTransId="{EB2A8EC6-5098-4A60-8484-7FD7C1BCC343}" sibTransId="{33BE23A8-11F0-4408-B4CF-0211BE44998E}"/>
    <dgm:cxn modelId="{2007CC52-E112-4A40-A62C-5BB6472D8098}" srcId="{BAF1E9B6-0263-4D96-B204-2B53FFF86C60}" destId="{371228FF-D765-4890-B291-AD88DD2881F1}" srcOrd="1" destOrd="0" parTransId="{5F09DF78-9D58-4E55-89F3-3ED8B4C6128C}" sibTransId="{1FD9FE9D-59C4-42A1-93EB-D85FDAD43D23}"/>
    <dgm:cxn modelId="{8092DC74-D5E8-40D9-831F-64831ED9686A}" srcId="{BAF1E9B6-0263-4D96-B204-2B53FFF86C60}" destId="{3A16C711-E9CA-4A26-8F11-B1E402E3575D}" srcOrd="3" destOrd="0" parTransId="{DC019322-263B-41CB-BA87-E134E51FA5EB}" sibTransId="{71AA3422-1683-4940-A6B0-2652E51BF2D1}"/>
    <dgm:cxn modelId="{69EEB577-0B3F-41FA-9FEA-EF86626E10FA}" type="presOf" srcId="{F4645D72-5839-40E9-AC4A-EC8B5BA1FBD1}" destId="{E42501C9-C988-4D6E-91B2-8D4BED002ED5}" srcOrd="0" destOrd="0" presId="urn:microsoft.com/office/officeart/2016/7/layout/RepeatingBendingProcessNew"/>
    <dgm:cxn modelId="{8D181159-E42A-45E5-A721-57011D5CE6D5}" type="presOf" srcId="{7ADC921E-B11E-4287-A322-B76ED158823E}" destId="{B00A5239-36AF-4F66-9A5C-41B452DEB1B0}" srcOrd="1" destOrd="0" presId="urn:microsoft.com/office/officeart/2016/7/layout/RepeatingBendingProcessNew"/>
    <dgm:cxn modelId="{98B4F986-4900-4F97-89DF-AB78CEEE777F}" srcId="{41089275-227B-439A-BF59-1AAD2A70F468}" destId="{BAF1E9B6-0263-4D96-B204-2B53FFF86C60}" srcOrd="3" destOrd="0" parTransId="{DA07C43D-0DCF-4082-A1B5-12E55DA269CB}" sibTransId="{11BBD849-41C6-417C-9B12-5B4FC343C69F}"/>
    <dgm:cxn modelId="{7218EE87-A818-420F-9EC8-CE0F810F0A87}" type="presOf" srcId="{371228FF-D765-4890-B291-AD88DD2881F1}" destId="{85A853E9-F2D8-4BBE-BF6C-7EA35734A61B}" srcOrd="0" destOrd="2" presId="urn:microsoft.com/office/officeart/2016/7/layout/RepeatingBendingProcessNew"/>
    <dgm:cxn modelId="{E7D60599-9D70-497C-914B-C22133A62538}" type="presOf" srcId="{A4659213-4E41-4694-A3B8-C8307ACFFFCD}" destId="{D734047F-87BB-409D-BC4C-053ECBD5BCE1}" srcOrd="0" destOrd="0" presId="urn:microsoft.com/office/officeart/2016/7/layout/RepeatingBendingProcessNew"/>
    <dgm:cxn modelId="{5E8D0E9A-DAE3-4734-9378-638B13752598}" type="presOf" srcId="{D5B00F66-817F-4CB3-8CA0-DC588EA69273}" destId="{9E411040-3824-4605-AD15-CA22AFFE1F0D}" srcOrd="0" destOrd="0" presId="urn:microsoft.com/office/officeart/2016/7/layout/RepeatingBendingProcessNew"/>
    <dgm:cxn modelId="{5870E39D-9F7A-4519-A064-167ACAA167E9}" srcId="{41089275-227B-439A-BF59-1AAD2A70F468}" destId="{A4659213-4E41-4694-A3B8-C8307ACFFFCD}" srcOrd="1" destOrd="0" parTransId="{E7C1E38C-A6C1-40C7-A9C2-214F1A3C1B90}" sibTransId="{EE14A73E-7925-45D2-BD62-E9D1B7BB73BA}"/>
    <dgm:cxn modelId="{8F94D5A3-05FE-4902-A3E4-4E51AA18F367}" type="presOf" srcId="{3684F607-DF02-4486-9D98-6292D8C3BC01}" destId="{9CF71D2A-4709-46FE-B78D-BDE9ED01432D}" srcOrd="0" destOrd="0" presId="urn:microsoft.com/office/officeart/2016/7/layout/RepeatingBendingProcessNew"/>
    <dgm:cxn modelId="{D017C5AE-6321-423C-9981-998B7EE8BD6F}" srcId="{BAF1E9B6-0263-4D96-B204-2B53FFF86C60}" destId="{C428E708-5FA3-4994-B3D2-8D9039D7012A}" srcOrd="2" destOrd="0" parTransId="{490E6950-A0B8-40BA-8316-6B1D3CCE40E2}" sibTransId="{7A8D45DE-761E-4E39-8235-C8575688BA9B}"/>
    <dgm:cxn modelId="{AD6DC9B5-B1DD-4859-B40D-490A729CF5F6}" type="presOf" srcId="{7ADC921E-B11E-4287-A322-B76ED158823E}" destId="{4D10EE32-B1E2-483B-984D-10960DF533DA}" srcOrd="0" destOrd="0" presId="urn:microsoft.com/office/officeart/2016/7/layout/RepeatingBendingProcessNew"/>
    <dgm:cxn modelId="{8757B8B6-6663-490F-BDC5-CC7FE8C41F2E}" type="presOf" srcId="{80BD96EE-0509-43D9-A16A-91F7D6EA0A0D}" destId="{9777646B-7599-4187-AB9A-EFE473E34822}" srcOrd="0" destOrd="0" presId="urn:microsoft.com/office/officeart/2016/7/layout/RepeatingBendingProcessNew"/>
    <dgm:cxn modelId="{F0A5C9BB-4218-4E5C-B094-651BA0576CD5}" type="presOf" srcId="{394D735A-498A-48B4-8FC9-9263F7ADB3BE}" destId="{DEA1830E-83EE-4661-9345-13972FFB67AC}" srcOrd="1" destOrd="0" presId="urn:microsoft.com/office/officeart/2016/7/layout/RepeatingBendingProcessNew"/>
    <dgm:cxn modelId="{498C9DC7-7C2F-413F-927E-B7148296E221}" srcId="{41089275-227B-439A-BF59-1AAD2A70F468}" destId="{F4645D72-5839-40E9-AC4A-EC8B5BA1FBD1}" srcOrd="2" destOrd="0" parTransId="{D7EA535A-A367-4EA0-85DD-59070849C679}" sibTransId="{394D735A-498A-48B4-8FC9-9263F7ADB3BE}"/>
    <dgm:cxn modelId="{D66BDEC8-18B3-4155-B53E-B71D9DAC133D}" type="presOf" srcId="{EF30D0FF-F961-4429-BEC8-3601E4D04193}" destId="{9851F109-DDA6-4AB8-BF08-5FF01445753C}" srcOrd="0" destOrd="0" presId="urn:microsoft.com/office/officeart/2016/7/layout/RepeatingBendingProcessNew"/>
    <dgm:cxn modelId="{6D82C9CF-A97D-4E2C-85B5-E16F0A93AD80}" srcId="{41089275-227B-439A-BF59-1AAD2A70F468}" destId="{80BD96EE-0509-43D9-A16A-91F7D6EA0A0D}" srcOrd="0" destOrd="0" parTransId="{3DCF6DC7-4A47-409C-BBB2-1FDD53997D26}" sibTransId="{7ADC921E-B11E-4287-A322-B76ED158823E}"/>
    <dgm:cxn modelId="{074306D3-5646-4609-A2EE-5E3BC5E4F130}" type="presOf" srcId="{5E358184-5668-4820-ABBB-ABBF68CC022C}" destId="{A72A54D9-0E2B-49DC-8C3C-73D9710698B8}" srcOrd="0" destOrd="0" presId="urn:microsoft.com/office/officeart/2016/7/layout/RepeatingBendingProcessNew"/>
    <dgm:cxn modelId="{0E8341D6-3A0C-4676-8779-30A8AD4D5606}" type="presOf" srcId="{11BBD849-41C6-417C-9B12-5B4FC343C69F}" destId="{E27B3F28-45D4-40B0-BDEA-0A5F5C684D21}" srcOrd="0" destOrd="0" presId="urn:microsoft.com/office/officeart/2016/7/layout/RepeatingBendingProcessNew"/>
    <dgm:cxn modelId="{428726E5-66AD-4AFC-B589-5BA7E135CA15}" type="presOf" srcId="{394D735A-498A-48B4-8FC9-9263F7ADB3BE}" destId="{88B460C4-152B-4599-830E-299AB44EF50D}" srcOrd="0" destOrd="0" presId="urn:microsoft.com/office/officeart/2016/7/layout/RepeatingBendingProcessNew"/>
    <dgm:cxn modelId="{D9FB7CE7-05E3-42D2-A1CD-E070540BBBFD}" type="presOf" srcId="{A65F35F5-EF4D-47C1-BA40-BE7C2AD45C86}" destId="{E1344723-DB18-46E9-8B78-E99C626EEDF1}" srcOrd="1" destOrd="0" presId="urn:microsoft.com/office/officeart/2016/7/layout/RepeatingBendingProcessNew"/>
    <dgm:cxn modelId="{315810EA-8BA6-4FBB-82FE-BDFA9BD2140E}" type="presOf" srcId="{EE14A73E-7925-45D2-BD62-E9D1B7BB73BA}" destId="{E5746E61-3401-4216-A6AA-B27DCFB0C4C6}" srcOrd="0" destOrd="0" presId="urn:microsoft.com/office/officeart/2016/7/layout/RepeatingBendingProcessNew"/>
    <dgm:cxn modelId="{97DF93F5-893C-408E-B0B2-880ADC415546}" type="presOf" srcId="{A65F35F5-EF4D-47C1-BA40-BE7C2AD45C86}" destId="{4F252DDA-C82F-498E-B8D2-7DE154F40134}" srcOrd="0" destOrd="0" presId="urn:microsoft.com/office/officeart/2016/7/layout/RepeatingBendingProcessNew"/>
    <dgm:cxn modelId="{128581FF-EB40-4A10-BB3A-379B40A339D8}" type="presOf" srcId="{C428E708-5FA3-4994-B3D2-8D9039D7012A}" destId="{85A853E9-F2D8-4BBE-BF6C-7EA35734A61B}" srcOrd="0" destOrd="3" presId="urn:microsoft.com/office/officeart/2016/7/layout/RepeatingBendingProcessNew"/>
    <dgm:cxn modelId="{B5ED4AF7-CAFA-4784-9A81-6B5215FA52DB}" type="presParOf" srcId="{9B97C4A5-3973-40BD-8924-517C833B4341}" destId="{9777646B-7599-4187-AB9A-EFE473E34822}" srcOrd="0" destOrd="0" presId="urn:microsoft.com/office/officeart/2016/7/layout/RepeatingBendingProcessNew"/>
    <dgm:cxn modelId="{4ED3FB72-9A14-4FC6-8C07-C1A9C133653E}" type="presParOf" srcId="{9B97C4A5-3973-40BD-8924-517C833B4341}" destId="{4D10EE32-B1E2-483B-984D-10960DF533DA}" srcOrd="1" destOrd="0" presId="urn:microsoft.com/office/officeart/2016/7/layout/RepeatingBendingProcessNew"/>
    <dgm:cxn modelId="{AA200B13-4D52-4BCD-91E5-407C9EC3A497}" type="presParOf" srcId="{4D10EE32-B1E2-483B-984D-10960DF533DA}" destId="{B00A5239-36AF-4F66-9A5C-41B452DEB1B0}" srcOrd="0" destOrd="0" presId="urn:microsoft.com/office/officeart/2016/7/layout/RepeatingBendingProcessNew"/>
    <dgm:cxn modelId="{46957402-3807-49C4-86C4-FF6BE6ECDC99}" type="presParOf" srcId="{9B97C4A5-3973-40BD-8924-517C833B4341}" destId="{D734047F-87BB-409D-BC4C-053ECBD5BCE1}" srcOrd="2" destOrd="0" presId="urn:microsoft.com/office/officeart/2016/7/layout/RepeatingBendingProcessNew"/>
    <dgm:cxn modelId="{F939F8F9-7360-4059-A662-D49BDA1735F4}" type="presParOf" srcId="{9B97C4A5-3973-40BD-8924-517C833B4341}" destId="{E5746E61-3401-4216-A6AA-B27DCFB0C4C6}" srcOrd="3" destOrd="0" presId="urn:microsoft.com/office/officeart/2016/7/layout/RepeatingBendingProcessNew"/>
    <dgm:cxn modelId="{3C7A914A-50C8-4EA9-A0A3-C2330756E366}" type="presParOf" srcId="{E5746E61-3401-4216-A6AA-B27DCFB0C4C6}" destId="{7BA4FA40-CC38-4ED0-B5BB-3AC523FC8BCB}" srcOrd="0" destOrd="0" presId="urn:microsoft.com/office/officeart/2016/7/layout/RepeatingBendingProcessNew"/>
    <dgm:cxn modelId="{C060509A-E072-4B65-B136-E510A6A2A320}" type="presParOf" srcId="{9B97C4A5-3973-40BD-8924-517C833B4341}" destId="{E42501C9-C988-4D6E-91B2-8D4BED002ED5}" srcOrd="4" destOrd="0" presId="urn:microsoft.com/office/officeart/2016/7/layout/RepeatingBendingProcessNew"/>
    <dgm:cxn modelId="{F2007224-ABBC-4B87-AF10-7FA17F5E45C1}" type="presParOf" srcId="{9B97C4A5-3973-40BD-8924-517C833B4341}" destId="{88B460C4-152B-4599-830E-299AB44EF50D}" srcOrd="5" destOrd="0" presId="urn:microsoft.com/office/officeart/2016/7/layout/RepeatingBendingProcessNew"/>
    <dgm:cxn modelId="{DAD705CD-338D-49BB-AFFB-E25513768690}" type="presParOf" srcId="{88B460C4-152B-4599-830E-299AB44EF50D}" destId="{DEA1830E-83EE-4661-9345-13972FFB67AC}" srcOrd="0" destOrd="0" presId="urn:microsoft.com/office/officeart/2016/7/layout/RepeatingBendingProcessNew"/>
    <dgm:cxn modelId="{EB7307BF-31B0-41FE-8270-D9D81FE599C6}" type="presParOf" srcId="{9B97C4A5-3973-40BD-8924-517C833B4341}" destId="{85A853E9-F2D8-4BBE-BF6C-7EA35734A61B}" srcOrd="6" destOrd="0" presId="urn:microsoft.com/office/officeart/2016/7/layout/RepeatingBendingProcessNew"/>
    <dgm:cxn modelId="{8936734E-C54F-4D6E-A40C-4F31B7C089B2}" type="presParOf" srcId="{9B97C4A5-3973-40BD-8924-517C833B4341}" destId="{E27B3F28-45D4-40B0-BDEA-0A5F5C684D21}" srcOrd="7" destOrd="0" presId="urn:microsoft.com/office/officeart/2016/7/layout/RepeatingBendingProcessNew"/>
    <dgm:cxn modelId="{3A0B7C76-9057-49DD-86B2-80E6D334ED02}" type="presParOf" srcId="{E27B3F28-45D4-40B0-BDEA-0A5F5C684D21}" destId="{3180E3E1-AE05-47E9-9190-8325D91B86B6}" srcOrd="0" destOrd="0" presId="urn:microsoft.com/office/officeart/2016/7/layout/RepeatingBendingProcessNew"/>
    <dgm:cxn modelId="{8C554A9C-6C60-4BFC-927A-3FF385798729}" type="presParOf" srcId="{9B97C4A5-3973-40BD-8924-517C833B4341}" destId="{9E411040-3824-4605-AD15-CA22AFFE1F0D}" srcOrd="8" destOrd="0" presId="urn:microsoft.com/office/officeart/2016/7/layout/RepeatingBendingProcessNew"/>
    <dgm:cxn modelId="{F0A437CB-627A-4427-92BC-D4A00EE5F9D8}" type="presParOf" srcId="{9B97C4A5-3973-40BD-8924-517C833B4341}" destId="{4F252DDA-C82F-498E-B8D2-7DE154F40134}" srcOrd="9" destOrd="0" presId="urn:microsoft.com/office/officeart/2016/7/layout/RepeatingBendingProcessNew"/>
    <dgm:cxn modelId="{CE4C3FAE-A3A8-49C0-BF63-C18B50C7CAE0}" type="presParOf" srcId="{4F252DDA-C82F-498E-B8D2-7DE154F40134}" destId="{E1344723-DB18-46E9-8B78-E99C626EEDF1}" srcOrd="0" destOrd="0" presId="urn:microsoft.com/office/officeart/2016/7/layout/RepeatingBendingProcessNew"/>
    <dgm:cxn modelId="{941BE1B8-1881-4735-9B00-F9BEE75E32DB}" type="presParOf" srcId="{9B97C4A5-3973-40BD-8924-517C833B4341}" destId="{9851F109-DDA6-4AB8-BF08-5FF01445753C}" srcOrd="10" destOrd="0" presId="urn:microsoft.com/office/officeart/2016/7/layout/RepeatingBendingProcessNew"/>
    <dgm:cxn modelId="{16742960-28C9-46C6-BC23-626CFB8ADFA0}" type="presParOf" srcId="{9B97C4A5-3973-40BD-8924-517C833B4341}" destId="{9CF71D2A-4709-46FE-B78D-BDE9ED01432D}" srcOrd="11" destOrd="0" presId="urn:microsoft.com/office/officeart/2016/7/layout/RepeatingBendingProcessNew"/>
    <dgm:cxn modelId="{E0F13C1B-900A-488D-907D-ADA196B3144B}" type="presParOf" srcId="{9CF71D2A-4709-46FE-B78D-BDE9ED01432D}" destId="{D495FBDF-FEB4-4257-9A74-468B79A3EEE1}" srcOrd="0" destOrd="0" presId="urn:microsoft.com/office/officeart/2016/7/layout/RepeatingBendingProcessNew"/>
    <dgm:cxn modelId="{B10D7EA9-4BB0-4858-B34D-CC8E08EF967E}" type="presParOf" srcId="{9B97C4A5-3973-40BD-8924-517C833B4341}" destId="{A72A54D9-0E2B-49DC-8C3C-73D9710698B8}"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7CBC98-66D9-4F66-B913-5A4F3B3B2D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E9ED8A-6E32-44B5-837E-30DE59238194}">
      <dgm:prSet/>
      <dgm:spPr/>
      <dgm:t>
        <a:bodyPr/>
        <a:lstStyle/>
        <a:p>
          <a:r>
            <a:rPr lang="en-US" dirty="0"/>
            <a:t>We want Values to be part of what we do every day</a:t>
          </a:r>
        </a:p>
      </dgm:t>
    </dgm:pt>
    <dgm:pt modelId="{1ADEFA86-EDE5-43A0-9C5A-0507E9821D20}" type="parTrans" cxnId="{501DF24B-2BBC-4BB4-AFB6-3037901CC25B}">
      <dgm:prSet/>
      <dgm:spPr/>
      <dgm:t>
        <a:bodyPr/>
        <a:lstStyle/>
        <a:p>
          <a:endParaRPr lang="en-US"/>
        </a:p>
      </dgm:t>
    </dgm:pt>
    <dgm:pt modelId="{58968F24-B461-47B6-A606-CA2D03170811}" type="sibTrans" cxnId="{501DF24B-2BBC-4BB4-AFB6-3037901CC25B}">
      <dgm:prSet/>
      <dgm:spPr/>
      <dgm:t>
        <a:bodyPr/>
        <a:lstStyle/>
        <a:p>
          <a:endParaRPr lang="en-US"/>
        </a:p>
      </dgm:t>
    </dgm:pt>
    <dgm:pt modelId="{0ABE0341-F1E4-4B97-B501-11B6877516BA}">
      <dgm:prSet/>
      <dgm:spPr/>
      <dgm:t>
        <a:bodyPr/>
        <a:lstStyle/>
        <a:p>
          <a:r>
            <a:rPr lang="en-US" dirty="0"/>
            <a:t>They must be integrated into our language around performance, relationships and decisions</a:t>
          </a:r>
        </a:p>
      </dgm:t>
    </dgm:pt>
    <dgm:pt modelId="{6D906145-382C-4863-ADF5-29EC167E1B31}" type="parTrans" cxnId="{298ECD69-E6A4-4E37-9CD8-1D00DC46DBB1}">
      <dgm:prSet/>
      <dgm:spPr/>
      <dgm:t>
        <a:bodyPr/>
        <a:lstStyle/>
        <a:p>
          <a:endParaRPr lang="en-US"/>
        </a:p>
      </dgm:t>
    </dgm:pt>
    <dgm:pt modelId="{82E81BB9-0C29-48EC-AB5F-266BA58A547B}" type="sibTrans" cxnId="{298ECD69-E6A4-4E37-9CD8-1D00DC46DBB1}">
      <dgm:prSet/>
      <dgm:spPr/>
      <dgm:t>
        <a:bodyPr/>
        <a:lstStyle/>
        <a:p>
          <a:endParaRPr lang="en-US"/>
        </a:p>
      </dgm:t>
    </dgm:pt>
    <dgm:pt modelId="{5A561621-C224-4BD6-B1FC-010CF4771120}">
      <dgm:prSet/>
      <dgm:spPr/>
      <dgm:t>
        <a:bodyPr/>
        <a:lstStyle/>
        <a:p>
          <a:r>
            <a:rPr lang="en-US"/>
            <a:t>They must be aligned to what we say and do with performance management and performance appraisals</a:t>
          </a:r>
        </a:p>
      </dgm:t>
    </dgm:pt>
    <dgm:pt modelId="{AE1ED49E-6FB4-4A64-9D68-C5A23FA3142D}" type="parTrans" cxnId="{7142D846-B529-4B23-8F65-F4EDD2216688}">
      <dgm:prSet/>
      <dgm:spPr/>
      <dgm:t>
        <a:bodyPr/>
        <a:lstStyle/>
        <a:p>
          <a:endParaRPr lang="en-US"/>
        </a:p>
      </dgm:t>
    </dgm:pt>
    <dgm:pt modelId="{6155CB62-4536-4532-9699-888EA0C28F12}" type="sibTrans" cxnId="{7142D846-B529-4B23-8F65-F4EDD2216688}">
      <dgm:prSet/>
      <dgm:spPr/>
      <dgm:t>
        <a:bodyPr/>
        <a:lstStyle/>
        <a:p>
          <a:endParaRPr lang="en-US"/>
        </a:p>
      </dgm:t>
    </dgm:pt>
    <dgm:pt modelId="{C8F5FC1E-DC8F-4612-A705-05B0B5ED6BCB}">
      <dgm:prSet/>
      <dgm:spPr/>
      <dgm:t>
        <a:bodyPr/>
        <a:lstStyle/>
        <a:p>
          <a:r>
            <a:rPr lang="en-US"/>
            <a:t>Create ways to help employees know and remember values</a:t>
          </a:r>
        </a:p>
      </dgm:t>
    </dgm:pt>
    <dgm:pt modelId="{72212D03-9E51-47E8-A868-871C42A6B28D}" type="parTrans" cxnId="{F29A0A63-E4D2-4421-8402-8208F4939FE5}">
      <dgm:prSet/>
      <dgm:spPr/>
      <dgm:t>
        <a:bodyPr/>
        <a:lstStyle/>
        <a:p>
          <a:endParaRPr lang="en-US"/>
        </a:p>
      </dgm:t>
    </dgm:pt>
    <dgm:pt modelId="{E4B22D42-83A7-4201-A253-2310935DE83E}" type="sibTrans" cxnId="{F29A0A63-E4D2-4421-8402-8208F4939FE5}">
      <dgm:prSet/>
      <dgm:spPr/>
      <dgm:t>
        <a:bodyPr/>
        <a:lstStyle/>
        <a:p>
          <a:endParaRPr lang="en-US"/>
        </a:p>
      </dgm:t>
    </dgm:pt>
    <dgm:pt modelId="{3909A8CF-170C-40DB-B744-A012A9774E11}">
      <dgm:prSet/>
      <dgm:spPr/>
      <dgm:t>
        <a:bodyPr/>
        <a:lstStyle/>
        <a:p>
          <a:r>
            <a:rPr lang="en-US"/>
            <a:t>Posters</a:t>
          </a:r>
        </a:p>
      </dgm:t>
    </dgm:pt>
    <dgm:pt modelId="{E18AD388-0B6D-4C0A-AAC0-22D190ABF459}" type="parTrans" cxnId="{3F2059F7-002D-4DD6-9206-A8357B397C06}">
      <dgm:prSet/>
      <dgm:spPr/>
      <dgm:t>
        <a:bodyPr/>
        <a:lstStyle/>
        <a:p>
          <a:endParaRPr lang="en-US"/>
        </a:p>
      </dgm:t>
    </dgm:pt>
    <dgm:pt modelId="{201852D5-4D4D-447B-B7C5-3F221C047100}" type="sibTrans" cxnId="{3F2059F7-002D-4DD6-9206-A8357B397C06}">
      <dgm:prSet/>
      <dgm:spPr/>
      <dgm:t>
        <a:bodyPr/>
        <a:lstStyle/>
        <a:p>
          <a:endParaRPr lang="en-US"/>
        </a:p>
      </dgm:t>
    </dgm:pt>
    <dgm:pt modelId="{D33C5034-8041-4089-83DA-BEB8C8AEA7A1}">
      <dgm:prSet/>
      <dgm:spPr/>
      <dgm:t>
        <a:bodyPr/>
        <a:lstStyle/>
        <a:p>
          <a:r>
            <a:rPr lang="en-US"/>
            <a:t>Laminated cards</a:t>
          </a:r>
        </a:p>
      </dgm:t>
    </dgm:pt>
    <dgm:pt modelId="{0D3226F1-8770-4F1A-937A-06E5705F1041}" type="parTrans" cxnId="{BF9EE581-33B0-4B67-B344-93C3D0654ED1}">
      <dgm:prSet/>
      <dgm:spPr/>
      <dgm:t>
        <a:bodyPr/>
        <a:lstStyle/>
        <a:p>
          <a:endParaRPr lang="en-US"/>
        </a:p>
      </dgm:t>
    </dgm:pt>
    <dgm:pt modelId="{DC17BA26-C895-494B-81F6-48CFAB4F3CDD}" type="sibTrans" cxnId="{BF9EE581-33B0-4B67-B344-93C3D0654ED1}">
      <dgm:prSet/>
      <dgm:spPr/>
      <dgm:t>
        <a:bodyPr/>
        <a:lstStyle/>
        <a:p>
          <a:endParaRPr lang="en-US"/>
        </a:p>
      </dgm:t>
    </dgm:pt>
    <dgm:pt modelId="{8C159F4C-C4C9-49CA-A747-CB525A8A22C9}">
      <dgm:prSet/>
      <dgm:spPr/>
      <dgm:t>
        <a:bodyPr/>
        <a:lstStyle/>
        <a:p>
          <a:r>
            <a:rPr lang="en-US"/>
            <a:t>Other?</a:t>
          </a:r>
        </a:p>
      </dgm:t>
    </dgm:pt>
    <dgm:pt modelId="{73D26468-46C6-4AA0-9F45-D24E1D54D5BA}" type="parTrans" cxnId="{BD634957-156D-43A8-A21F-7AAC8DC3FD01}">
      <dgm:prSet/>
      <dgm:spPr/>
      <dgm:t>
        <a:bodyPr/>
        <a:lstStyle/>
        <a:p>
          <a:endParaRPr lang="en-US"/>
        </a:p>
      </dgm:t>
    </dgm:pt>
    <dgm:pt modelId="{92E663C0-4692-4F5E-9331-1ABF1B960577}" type="sibTrans" cxnId="{BD634957-156D-43A8-A21F-7AAC8DC3FD01}">
      <dgm:prSet/>
      <dgm:spPr/>
      <dgm:t>
        <a:bodyPr/>
        <a:lstStyle/>
        <a:p>
          <a:endParaRPr lang="en-US"/>
        </a:p>
      </dgm:t>
    </dgm:pt>
    <dgm:pt modelId="{A58CCD69-487E-4AFB-BE80-DD7494ACB166}" type="pres">
      <dgm:prSet presAssocID="{187CBC98-66D9-4F66-B913-5A4F3B3B2DB2}" presName="root" presStyleCnt="0">
        <dgm:presLayoutVars>
          <dgm:dir/>
          <dgm:resizeHandles val="exact"/>
        </dgm:presLayoutVars>
      </dgm:prSet>
      <dgm:spPr/>
    </dgm:pt>
    <dgm:pt modelId="{4AD37039-E79B-4F69-9878-4790D6B0ECBD}" type="pres">
      <dgm:prSet presAssocID="{7BE9ED8A-6E32-44B5-837E-30DE59238194}" presName="compNode" presStyleCnt="0"/>
      <dgm:spPr/>
    </dgm:pt>
    <dgm:pt modelId="{28BE2051-68FE-425D-AB82-BEAE874717D6}" type="pres">
      <dgm:prSet presAssocID="{7BE9ED8A-6E32-44B5-837E-30DE59238194}" presName="bgRect" presStyleLbl="bgShp" presStyleIdx="0" presStyleCnt="4"/>
      <dgm:spPr/>
    </dgm:pt>
    <dgm:pt modelId="{F93A17DA-7C0D-4E9A-9C4F-3216A6E06F55}" type="pres">
      <dgm:prSet presAssocID="{7BE9ED8A-6E32-44B5-837E-30DE5923819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B538838-F7CF-408B-A2D7-71B722902817}" type="pres">
      <dgm:prSet presAssocID="{7BE9ED8A-6E32-44B5-837E-30DE59238194}" presName="spaceRect" presStyleCnt="0"/>
      <dgm:spPr/>
    </dgm:pt>
    <dgm:pt modelId="{83E4E223-6AA7-425D-9228-0CD003F55168}" type="pres">
      <dgm:prSet presAssocID="{7BE9ED8A-6E32-44B5-837E-30DE59238194}" presName="parTx" presStyleLbl="revTx" presStyleIdx="0" presStyleCnt="5">
        <dgm:presLayoutVars>
          <dgm:chMax val="0"/>
          <dgm:chPref val="0"/>
        </dgm:presLayoutVars>
      </dgm:prSet>
      <dgm:spPr/>
    </dgm:pt>
    <dgm:pt modelId="{E9C9F05D-F763-4D6A-A192-157C5B313538}" type="pres">
      <dgm:prSet presAssocID="{58968F24-B461-47B6-A606-CA2D03170811}" presName="sibTrans" presStyleCnt="0"/>
      <dgm:spPr/>
    </dgm:pt>
    <dgm:pt modelId="{974A6E5D-7850-4731-8069-EF17332C7834}" type="pres">
      <dgm:prSet presAssocID="{0ABE0341-F1E4-4B97-B501-11B6877516BA}" presName="compNode" presStyleCnt="0"/>
      <dgm:spPr/>
    </dgm:pt>
    <dgm:pt modelId="{722B8BAF-0AA0-46BF-B679-BA0F398404D8}" type="pres">
      <dgm:prSet presAssocID="{0ABE0341-F1E4-4B97-B501-11B6877516BA}" presName="bgRect" presStyleLbl="bgShp" presStyleIdx="1" presStyleCnt="4"/>
      <dgm:spPr/>
    </dgm:pt>
    <dgm:pt modelId="{8704A408-2E89-4E04-AA45-438D3BDC01C4}" type="pres">
      <dgm:prSet presAssocID="{0ABE0341-F1E4-4B97-B501-11B6877516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824AF92E-59BD-49F4-BC10-BD7C2B162463}" type="pres">
      <dgm:prSet presAssocID="{0ABE0341-F1E4-4B97-B501-11B6877516BA}" presName="spaceRect" presStyleCnt="0"/>
      <dgm:spPr/>
    </dgm:pt>
    <dgm:pt modelId="{564B154D-AEF5-4D4B-9037-796AFD3D3009}" type="pres">
      <dgm:prSet presAssocID="{0ABE0341-F1E4-4B97-B501-11B6877516BA}" presName="parTx" presStyleLbl="revTx" presStyleIdx="1" presStyleCnt="5">
        <dgm:presLayoutVars>
          <dgm:chMax val="0"/>
          <dgm:chPref val="0"/>
        </dgm:presLayoutVars>
      </dgm:prSet>
      <dgm:spPr/>
    </dgm:pt>
    <dgm:pt modelId="{727B458C-1625-4286-9913-10159B388834}" type="pres">
      <dgm:prSet presAssocID="{82E81BB9-0C29-48EC-AB5F-266BA58A547B}" presName="sibTrans" presStyleCnt="0"/>
      <dgm:spPr/>
    </dgm:pt>
    <dgm:pt modelId="{3D634A2C-704F-4F7C-BE2E-2E0F9BBC35B7}" type="pres">
      <dgm:prSet presAssocID="{5A561621-C224-4BD6-B1FC-010CF4771120}" presName="compNode" presStyleCnt="0"/>
      <dgm:spPr/>
    </dgm:pt>
    <dgm:pt modelId="{84FA4857-EC82-4402-903E-312A073F856A}" type="pres">
      <dgm:prSet presAssocID="{5A561621-C224-4BD6-B1FC-010CF4771120}" presName="bgRect" presStyleLbl="bgShp" presStyleIdx="2" presStyleCnt="4"/>
      <dgm:spPr/>
    </dgm:pt>
    <dgm:pt modelId="{CE55ECF1-9337-4AED-B4A2-EF5DCD05FC5F}" type="pres">
      <dgm:prSet presAssocID="{5A561621-C224-4BD6-B1FC-010CF47711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FD53408F-E708-40BB-B682-0DC03F1120BA}" type="pres">
      <dgm:prSet presAssocID="{5A561621-C224-4BD6-B1FC-010CF4771120}" presName="spaceRect" presStyleCnt="0"/>
      <dgm:spPr/>
    </dgm:pt>
    <dgm:pt modelId="{CF1B15E2-21AA-48C8-A3B8-B9A709F4C0A7}" type="pres">
      <dgm:prSet presAssocID="{5A561621-C224-4BD6-B1FC-010CF4771120}" presName="parTx" presStyleLbl="revTx" presStyleIdx="2" presStyleCnt="5">
        <dgm:presLayoutVars>
          <dgm:chMax val="0"/>
          <dgm:chPref val="0"/>
        </dgm:presLayoutVars>
      </dgm:prSet>
      <dgm:spPr/>
    </dgm:pt>
    <dgm:pt modelId="{BAB039FA-ADA0-4F8D-A481-EB6CFAA96328}" type="pres">
      <dgm:prSet presAssocID="{6155CB62-4536-4532-9699-888EA0C28F12}" presName="sibTrans" presStyleCnt="0"/>
      <dgm:spPr/>
    </dgm:pt>
    <dgm:pt modelId="{5A29195D-6C24-4583-89B8-C17FDEF9E33E}" type="pres">
      <dgm:prSet presAssocID="{C8F5FC1E-DC8F-4612-A705-05B0B5ED6BCB}" presName="compNode" presStyleCnt="0"/>
      <dgm:spPr/>
    </dgm:pt>
    <dgm:pt modelId="{702BAD34-B0A6-4BC0-A49F-62B1C4C526E7}" type="pres">
      <dgm:prSet presAssocID="{C8F5FC1E-DC8F-4612-A705-05B0B5ED6BCB}" presName="bgRect" presStyleLbl="bgShp" presStyleIdx="3" presStyleCnt="4"/>
      <dgm:spPr/>
    </dgm:pt>
    <dgm:pt modelId="{0BFF031C-EB7A-4ED6-8AE1-8E335045D815}" type="pres">
      <dgm:prSet presAssocID="{C8F5FC1E-DC8F-4612-A705-05B0B5ED6B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068644D1-7229-43BF-BC62-A24CFEF190F5}" type="pres">
      <dgm:prSet presAssocID="{C8F5FC1E-DC8F-4612-A705-05B0B5ED6BCB}" presName="spaceRect" presStyleCnt="0"/>
      <dgm:spPr/>
    </dgm:pt>
    <dgm:pt modelId="{4A374BFF-631A-435D-BF8E-838C41132293}" type="pres">
      <dgm:prSet presAssocID="{C8F5FC1E-DC8F-4612-A705-05B0B5ED6BCB}" presName="parTx" presStyleLbl="revTx" presStyleIdx="3" presStyleCnt="5">
        <dgm:presLayoutVars>
          <dgm:chMax val="0"/>
          <dgm:chPref val="0"/>
        </dgm:presLayoutVars>
      </dgm:prSet>
      <dgm:spPr/>
    </dgm:pt>
    <dgm:pt modelId="{60867DDC-4ADF-496A-AD52-CC13AE2CB68F}" type="pres">
      <dgm:prSet presAssocID="{C8F5FC1E-DC8F-4612-A705-05B0B5ED6BCB}" presName="desTx" presStyleLbl="revTx" presStyleIdx="4" presStyleCnt="5">
        <dgm:presLayoutVars/>
      </dgm:prSet>
      <dgm:spPr/>
    </dgm:pt>
  </dgm:ptLst>
  <dgm:cxnLst>
    <dgm:cxn modelId="{97EC0004-B8BD-4B75-AFA4-BBE7BCC93BAD}" type="presOf" srcId="{187CBC98-66D9-4F66-B913-5A4F3B3B2DB2}" destId="{A58CCD69-487E-4AFB-BE80-DD7494ACB166}" srcOrd="0" destOrd="0" presId="urn:microsoft.com/office/officeart/2018/2/layout/IconVerticalSolidList"/>
    <dgm:cxn modelId="{8638EE21-B533-4DD2-ACD8-281FDAAF4857}" type="presOf" srcId="{3909A8CF-170C-40DB-B744-A012A9774E11}" destId="{60867DDC-4ADF-496A-AD52-CC13AE2CB68F}" srcOrd="0" destOrd="0" presId="urn:microsoft.com/office/officeart/2018/2/layout/IconVerticalSolidList"/>
    <dgm:cxn modelId="{F29A0A63-E4D2-4421-8402-8208F4939FE5}" srcId="{187CBC98-66D9-4F66-B913-5A4F3B3B2DB2}" destId="{C8F5FC1E-DC8F-4612-A705-05B0B5ED6BCB}" srcOrd="3" destOrd="0" parTransId="{72212D03-9E51-47E8-A868-871C42A6B28D}" sibTransId="{E4B22D42-83A7-4201-A253-2310935DE83E}"/>
    <dgm:cxn modelId="{7142D846-B529-4B23-8F65-F4EDD2216688}" srcId="{187CBC98-66D9-4F66-B913-5A4F3B3B2DB2}" destId="{5A561621-C224-4BD6-B1FC-010CF4771120}" srcOrd="2" destOrd="0" parTransId="{AE1ED49E-6FB4-4A64-9D68-C5A23FA3142D}" sibTransId="{6155CB62-4536-4532-9699-888EA0C28F12}"/>
    <dgm:cxn modelId="{298ECD69-E6A4-4E37-9CD8-1D00DC46DBB1}" srcId="{187CBC98-66D9-4F66-B913-5A4F3B3B2DB2}" destId="{0ABE0341-F1E4-4B97-B501-11B6877516BA}" srcOrd="1" destOrd="0" parTransId="{6D906145-382C-4863-ADF5-29EC167E1B31}" sibTransId="{82E81BB9-0C29-48EC-AB5F-266BA58A547B}"/>
    <dgm:cxn modelId="{501DF24B-2BBC-4BB4-AFB6-3037901CC25B}" srcId="{187CBC98-66D9-4F66-B913-5A4F3B3B2DB2}" destId="{7BE9ED8A-6E32-44B5-837E-30DE59238194}" srcOrd="0" destOrd="0" parTransId="{1ADEFA86-EDE5-43A0-9C5A-0507E9821D20}" sibTransId="{58968F24-B461-47B6-A606-CA2D03170811}"/>
    <dgm:cxn modelId="{7A9F2E4E-172A-4BE4-8EE8-C6507FF52364}" type="presOf" srcId="{0ABE0341-F1E4-4B97-B501-11B6877516BA}" destId="{564B154D-AEF5-4D4B-9037-796AFD3D3009}" srcOrd="0" destOrd="0" presId="urn:microsoft.com/office/officeart/2018/2/layout/IconVerticalSolidList"/>
    <dgm:cxn modelId="{91C67451-D9B0-4FA1-BFFE-86A353B4B78F}" type="presOf" srcId="{C8F5FC1E-DC8F-4612-A705-05B0B5ED6BCB}" destId="{4A374BFF-631A-435D-BF8E-838C41132293}" srcOrd="0" destOrd="0" presId="urn:microsoft.com/office/officeart/2018/2/layout/IconVerticalSolidList"/>
    <dgm:cxn modelId="{526A2952-EFCD-4010-A6EE-4C1DE61F801F}" type="presOf" srcId="{D33C5034-8041-4089-83DA-BEB8C8AEA7A1}" destId="{60867DDC-4ADF-496A-AD52-CC13AE2CB68F}" srcOrd="0" destOrd="1" presId="urn:microsoft.com/office/officeart/2018/2/layout/IconVerticalSolidList"/>
    <dgm:cxn modelId="{BD634957-156D-43A8-A21F-7AAC8DC3FD01}" srcId="{C8F5FC1E-DC8F-4612-A705-05B0B5ED6BCB}" destId="{8C159F4C-C4C9-49CA-A747-CB525A8A22C9}" srcOrd="2" destOrd="0" parTransId="{73D26468-46C6-4AA0-9F45-D24E1D54D5BA}" sibTransId="{92E663C0-4692-4F5E-9331-1ABF1B960577}"/>
    <dgm:cxn modelId="{BF9EE581-33B0-4B67-B344-93C3D0654ED1}" srcId="{C8F5FC1E-DC8F-4612-A705-05B0B5ED6BCB}" destId="{D33C5034-8041-4089-83DA-BEB8C8AEA7A1}" srcOrd="1" destOrd="0" parTransId="{0D3226F1-8770-4F1A-937A-06E5705F1041}" sibTransId="{DC17BA26-C895-494B-81F6-48CFAB4F3CDD}"/>
    <dgm:cxn modelId="{02726297-5928-45AD-8DDA-1F9C1D877F31}" type="presOf" srcId="{8C159F4C-C4C9-49CA-A747-CB525A8A22C9}" destId="{60867DDC-4ADF-496A-AD52-CC13AE2CB68F}" srcOrd="0" destOrd="2" presId="urn:microsoft.com/office/officeart/2018/2/layout/IconVerticalSolidList"/>
    <dgm:cxn modelId="{608C4DB2-CDF8-4D0D-A95E-5BF194FB5FB7}" type="presOf" srcId="{5A561621-C224-4BD6-B1FC-010CF4771120}" destId="{CF1B15E2-21AA-48C8-A3B8-B9A709F4C0A7}" srcOrd="0" destOrd="0" presId="urn:microsoft.com/office/officeart/2018/2/layout/IconVerticalSolidList"/>
    <dgm:cxn modelId="{3F2059F7-002D-4DD6-9206-A8357B397C06}" srcId="{C8F5FC1E-DC8F-4612-A705-05B0B5ED6BCB}" destId="{3909A8CF-170C-40DB-B744-A012A9774E11}" srcOrd="0" destOrd="0" parTransId="{E18AD388-0B6D-4C0A-AAC0-22D190ABF459}" sibTransId="{201852D5-4D4D-447B-B7C5-3F221C047100}"/>
    <dgm:cxn modelId="{4B51F4FA-50F5-41DF-8A11-3144F20B1BA5}" type="presOf" srcId="{7BE9ED8A-6E32-44B5-837E-30DE59238194}" destId="{83E4E223-6AA7-425D-9228-0CD003F55168}" srcOrd="0" destOrd="0" presId="urn:microsoft.com/office/officeart/2018/2/layout/IconVerticalSolidList"/>
    <dgm:cxn modelId="{05CBF272-6A20-4409-9D9F-B3ECC5764A0F}" type="presParOf" srcId="{A58CCD69-487E-4AFB-BE80-DD7494ACB166}" destId="{4AD37039-E79B-4F69-9878-4790D6B0ECBD}" srcOrd="0" destOrd="0" presId="urn:microsoft.com/office/officeart/2018/2/layout/IconVerticalSolidList"/>
    <dgm:cxn modelId="{547D0DDB-1A49-448F-AD3E-00858D636F1F}" type="presParOf" srcId="{4AD37039-E79B-4F69-9878-4790D6B0ECBD}" destId="{28BE2051-68FE-425D-AB82-BEAE874717D6}" srcOrd="0" destOrd="0" presId="urn:microsoft.com/office/officeart/2018/2/layout/IconVerticalSolidList"/>
    <dgm:cxn modelId="{F73D30AD-70EE-415C-8605-1C6ACC846DF6}" type="presParOf" srcId="{4AD37039-E79B-4F69-9878-4790D6B0ECBD}" destId="{F93A17DA-7C0D-4E9A-9C4F-3216A6E06F55}" srcOrd="1" destOrd="0" presId="urn:microsoft.com/office/officeart/2018/2/layout/IconVerticalSolidList"/>
    <dgm:cxn modelId="{89627C25-B9B1-46C3-87B0-C600912F6EDD}" type="presParOf" srcId="{4AD37039-E79B-4F69-9878-4790D6B0ECBD}" destId="{CB538838-F7CF-408B-A2D7-71B722902817}" srcOrd="2" destOrd="0" presId="urn:microsoft.com/office/officeart/2018/2/layout/IconVerticalSolidList"/>
    <dgm:cxn modelId="{42DCBC16-8B84-4E47-B2D1-1A42C1772157}" type="presParOf" srcId="{4AD37039-E79B-4F69-9878-4790D6B0ECBD}" destId="{83E4E223-6AA7-425D-9228-0CD003F55168}" srcOrd="3" destOrd="0" presId="urn:microsoft.com/office/officeart/2018/2/layout/IconVerticalSolidList"/>
    <dgm:cxn modelId="{9F5CD6AF-12A3-4E1D-8514-1E4102751480}" type="presParOf" srcId="{A58CCD69-487E-4AFB-BE80-DD7494ACB166}" destId="{E9C9F05D-F763-4D6A-A192-157C5B313538}" srcOrd="1" destOrd="0" presId="urn:microsoft.com/office/officeart/2018/2/layout/IconVerticalSolidList"/>
    <dgm:cxn modelId="{84B0F519-C0D4-4438-9C50-4624A9100D96}" type="presParOf" srcId="{A58CCD69-487E-4AFB-BE80-DD7494ACB166}" destId="{974A6E5D-7850-4731-8069-EF17332C7834}" srcOrd="2" destOrd="0" presId="urn:microsoft.com/office/officeart/2018/2/layout/IconVerticalSolidList"/>
    <dgm:cxn modelId="{6FE7880E-DB2E-41E7-9EB9-4BA6A503F499}" type="presParOf" srcId="{974A6E5D-7850-4731-8069-EF17332C7834}" destId="{722B8BAF-0AA0-46BF-B679-BA0F398404D8}" srcOrd="0" destOrd="0" presId="urn:microsoft.com/office/officeart/2018/2/layout/IconVerticalSolidList"/>
    <dgm:cxn modelId="{C2A2F889-606A-4DD5-8A39-E4D731F5D626}" type="presParOf" srcId="{974A6E5D-7850-4731-8069-EF17332C7834}" destId="{8704A408-2E89-4E04-AA45-438D3BDC01C4}" srcOrd="1" destOrd="0" presId="urn:microsoft.com/office/officeart/2018/2/layout/IconVerticalSolidList"/>
    <dgm:cxn modelId="{973B8C5E-EEA4-4956-86C3-D5F29BE5DB80}" type="presParOf" srcId="{974A6E5D-7850-4731-8069-EF17332C7834}" destId="{824AF92E-59BD-49F4-BC10-BD7C2B162463}" srcOrd="2" destOrd="0" presId="urn:microsoft.com/office/officeart/2018/2/layout/IconVerticalSolidList"/>
    <dgm:cxn modelId="{E3053269-7AE1-40A8-86FE-13F028FA5737}" type="presParOf" srcId="{974A6E5D-7850-4731-8069-EF17332C7834}" destId="{564B154D-AEF5-4D4B-9037-796AFD3D3009}" srcOrd="3" destOrd="0" presId="urn:microsoft.com/office/officeart/2018/2/layout/IconVerticalSolidList"/>
    <dgm:cxn modelId="{E3236F29-E2A6-49BE-84CD-8FA690C9DCDF}" type="presParOf" srcId="{A58CCD69-487E-4AFB-BE80-DD7494ACB166}" destId="{727B458C-1625-4286-9913-10159B388834}" srcOrd="3" destOrd="0" presId="urn:microsoft.com/office/officeart/2018/2/layout/IconVerticalSolidList"/>
    <dgm:cxn modelId="{41372E18-7D22-4094-B74A-CEBAF4E5A72C}" type="presParOf" srcId="{A58CCD69-487E-4AFB-BE80-DD7494ACB166}" destId="{3D634A2C-704F-4F7C-BE2E-2E0F9BBC35B7}" srcOrd="4" destOrd="0" presId="urn:microsoft.com/office/officeart/2018/2/layout/IconVerticalSolidList"/>
    <dgm:cxn modelId="{C1CF7CE4-F058-4147-A1D1-00AC266B89FD}" type="presParOf" srcId="{3D634A2C-704F-4F7C-BE2E-2E0F9BBC35B7}" destId="{84FA4857-EC82-4402-903E-312A073F856A}" srcOrd="0" destOrd="0" presId="urn:microsoft.com/office/officeart/2018/2/layout/IconVerticalSolidList"/>
    <dgm:cxn modelId="{E8BC9419-B095-4CEC-8FEF-2641AF7AD586}" type="presParOf" srcId="{3D634A2C-704F-4F7C-BE2E-2E0F9BBC35B7}" destId="{CE55ECF1-9337-4AED-B4A2-EF5DCD05FC5F}" srcOrd="1" destOrd="0" presId="urn:microsoft.com/office/officeart/2018/2/layout/IconVerticalSolidList"/>
    <dgm:cxn modelId="{9452354F-D4D6-40E0-B920-7C3D7256FBE1}" type="presParOf" srcId="{3D634A2C-704F-4F7C-BE2E-2E0F9BBC35B7}" destId="{FD53408F-E708-40BB-B682-0DC03F1120BA}" srcOrd="2" destOrd="0" presId="urn:microsoft.com/office/officeart/2018/2/layout/IconVerticalSolidList"/>
    <dgm:cxn modelId="{E29EA513-C327-4596-B93A-B7469B4AF4C8}" type="presParOf" srcId="{3D634A2C-704F-4F7C-BE2E-2E0F9BBC35B7}" destId="{CF1B15E2-21AA-48C8-A3B8-B9A709F4C0A7}" srcOrd="3" destOrd="0" presId="urn:microsoft.com/office/officeart/2018/2/layout/IconVerticalSolidList"/>
    <dgm:cxn modelId="{7E8B8801-EA14-4E77-8F18-622290D35ABF}" type="presParOf" srcId="{A58CCD69-487E-4AFB-BE80-DD7494ACB166}" destId="{BAB039FA-ADA0-4F8D-A481-EB6CFAA96328}" srcOrd="5" destOrd="0" presId="urn:microsoft.com/office/officeart/2018/2/layout/IconVerticalSolidList"/>
    <dgm:cxn modelId="{3D0A4E47-0D7A-4013-8653-C2A8ACEC29E7}" type="presParOf" srcId="{A58CCD69-487E-4AFB-BE80-DD7494ACB166}" destId="{5A29195D-6C24-4583-89B8-C17FDEF9E33E}" srcOrd="6" destOrd="0" presId="urn:microsoft.com/office/officeart/2018/2/layout/IconVerticalSolidList"/>
    <dgm:cxn modelId="{2B1DEB00-E357-47B7-AA8A-53BD69855DC6}" type="presParOf" srcId="{5A29195D-6C24-4583-89B8-C17FDEF9E33E}" destId="{702BAD34-B0A6-4BC0-A49F-62B1C4C526E7}" srcOrd="0" destOrd="0" presId="urn:microsoft.com/office/officeart/2018/2/layout/IconVerticalSolidList"/>
    <dgm:cxn modelId="{4CD8F683-3212-4033-ACD7-025DD310BB35}" type="presParOf" srcId="{5A29195D-6C24-4583-89B8-C17FDEF9E33E}" destId="{0BFF031C-EB7A-4ED6-8AE1-8E335045D815}" srcOrd="1" destOrd="0" presId="urn:microsoft.com/office/officeart/2018/2/layout/IconVerticalSolidList"/>
    <dgm:cxn modelId="{B8D8BA4B-5F33-45AD-9CB5-472E343B6DC8}" type="presParOf" srcId="{5A29195D-6C24-4583-89B8-C17FDEF9E33E}" destId="{068644D1-7229-43BF-BC62-A24CFEF190F5}" srcOrd="2" destOrd="0" presId="urn:microsoft.com/office/officeart/2018/2/layout/IconVerticalSolidList"/>
    <dgm:cxn modelId="{D6DFB1F1-BDF0-47B0-A164-5727DB897456}" type="presParOf" srcId="{5A29195D-6C24-4583-89B8-C17FDEF9E33E}" destId="{4A374BFF-631A-435D-BF8E-838C41132293}" srcOrd="3" destOrd="0" presId="urn:microsoft.com/office/officeart/2018/2/layout/IconVerticalSolidList"/>
    <dgm:cxn modelId="{325E7666-231A-49DF-B397-137F66B7B38D}" type="presParOf" srcId="{5A29195D-6C24-4583-89B8-C17FDEF9E33E}" destId="{60867DDC-4ADF-496A-AD52-CC13AE2CB68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VISION	</a:t>
          </a:r>
          <a:r>
            <a:rPr lang="en-US" sz="1500" kern="1200" dirty="0"/>
            <a:t> </a:t>
          </a:r>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MISSION</a:t>
          </a:r>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kern="1200" dirty="0"/>
            <a:t>VALUES</a:t>
          </a:r>
        </a:p>
      </dsp:txBody>
      <dsp:txXfrm>
        <a:off x="7041543" y="2695306"/>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7237E-9419-45F6-B789-647B6CCF2EA7}">
      <dsp:nvSpPr>
        <dsp:cNvPr id="0" name=""/>
        <dsp:cNvSpPr/>
      </dsp:nvSpPr>
      <dsp:spPr>
        <a:xfrm>
          <a:off x="0" y="85591"/>
          <a:ext cx="6055847" cy="112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 set of words, concepts, character traits, or phrases that describe the philosophies and beliefs</a:t>
          </a:r>
        </a:p>
      </dsp:txBody>
      <dsp:txXfrm>
        <a:off x="54830" y="140421"/>
        <a:ext cx="5946187" cy="1013540"/>
      </dsp:txXfrm>
    </dsp:sp>
    <dsp:sp modelId="{6558AB24-CA97-48E4-9EE7-86310D9125B5}">
      <dsp:nvSpPr>
        <dsp:cNvPr id="0" name=""/>
        <dsp:cNvSpPr/>
      </dsp:nvSpPr>
      <dsp:spPr>
        <a:xfrm>
          <a:off x="0" y="1266391"/>
          <a:ext cx="6055847" cy="1123200"/>
        </a:xfrm>
        <a:prstGeom prst="roundRect">
          <a:avLst/>
        </a:prstGeom>
        <a:solidFill>
          <a:schemeClr val="accent2">
            <a:hueOff val="2808628"/>
            <a:satOff val="-8960"/>
            <a:lumOff val="-34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Guides decision-making</a:t>
          </a:r>
        </a:p>
      </dsp:txBody>
      <dsp:txXfrm>
        <a:off x="54830" y="1321221"/>
        <a:ext cx="5946187" cy="1013540"/>
      </dsp:txXfrm>
    </dsp:sp>
    <dsp:sp modelId="{854301B2-9A93-45DA-AD60-C02BFDC30B48}">
      <dsp:nvSpPr>
        <dsp:cNvPr id="0" name=""/>
        <dsp:cNvSpPr/>
      </dsp:nvSpPr>
      <dsp:spPr>
        <a:xfrm>
          <a:off x="0" y="2447191"/>
          <a:ext cx="6055847" cy="1123200"/>
        </a:xfrm>
        <a:prstGeom prst="roundRect">
          <a:avLst/>
        </a:prstGeom>
        <a:solidFill>
          <a:schemeClr val="accent2">
            <a:hueOff val="5617257"/>
            <a:satOff val="-17921"/>
            <a:lumOff val="-6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Identifies desired behaviors</a:t>
          </a:r>
        </a:p>
      </dsp:txBody>
      <dsp:txXfrm>
        <a:off x="54830" y="2502021"/>
        <a:ext cx="5946187" cy="1013540"/>
      </dsp:txXfrm>
    </dsp:sp>
    <dsp:sp modelId="{8B4547A5-A11B-4D74-87CA-EFCD17CB6AE7}">
      <dsp:nvSpPr>
        <dsp:cNvPr id="0" name=""/>
        <dsp:cNvSpPr/>
      </dsp:nvSpPr>
      <dsp:spPr>
        <a:xfrm>
          <a:off x="0" y="3627991"/>
          <a:ext cx="6055847" cy="1123200"/>
        </a:xfrm>
        <a:prstGeom prst="roundRect">
          <a:avLst/>
        </a:prstGeom>
        <a:solidFill>
          <a:schemeClr val="accent2">
            <a:hueOff val="8425886"/>
            <a:satOff val="-26881"/>
            <a:lumOff val="-104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Provides for common language</a:t>
          </a:r>
        </a:p>
      </dsp:txBody>
      <dsp:txXfrm>
        <a:off x="54830" y="3682821"/>
        <a:ext cx="5946187" cy="1013540"/>
      </dsp:txXfrm>
    </dsp:sp>
    <dsp:sp modelId="{FE02C548-4E35-4FDE-A722-BABE4AD4017A}">
      <dsp:nvSpPr>
        <dsp:cNvPr id="0" name=""/>
        <dsp:cNvSpPr/>
      </dsp:nvSpPr>
      <dsp:spPr>
        <a:xfrm>
          <a:off x="0" y="4808791"/>
          <a:ext cx="6055847" cy="1123200"/>
        </a:xfrm>
        <a:prstGeom prst="roundRect">
          <a:avLst/>
        </a:prstGeom>
        <a:solidFill>
          <a:schemeClr val="accent2">
            <a:hueOff val="11234514"/>
            <a:satOff val="-35841"/>
            <a:lumOff val="-1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Helps define expectations internally and externally</a:t>
          </a:r>
        </a:p>
      </dsp:txBody>
      <dsp:txXfrm>
        <a:off x="54830" y="4863621"/>
        <a:ext cx="5946187" cy="1013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C3F6E-CF58-4EAA-A5BC-123FE7719E4C}">
      <dsp:nvSpPr>
        <dsp:cNvPr id="0" name=""/>
        <dsp:cNvSpPr/>
      </dsp:nvSpPr>
      <dsp:spPr>
        <a:xfrm>
          <a:off x="0" y="0"/>
          <a:ext cx="4534648" cy="9425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Culture exists in every organization</a:t>
          </a:r>
        </a:p>
      </dsp:txBody>
      <dsp:txXfrm>
        <a:off x="27605" y="27605"/>
        <a:ext cx="3437964" cy="887299"/>
      </dsp:txXfrm>
    </dsp:sp>
    <dsp:sp modelId="{2E649224-A0AE-4E4B-90C8-6CB06ED74793}">
      <dsp:nvSpPr>
        <dsp:cNvPr id="0" name=""/>
        <dsp:cNvSpPr/>
      </dsp:nvSpPr>
      <dsp:spPr>
        <a:xfrm>
          <a:off x="379776" y="1113875"/>
          <a:ext cx="4534648" cy="942509"/>
        </a:xfrm>
        <a:prstGeom prst="roundRect">
          <a:avLst>
            <a:gd name="adj" fmla="val 10000"/>
          </a:avLst>
        </a:prstGeom>
        <a:solidFill>
          <a:schemeClr val="accent2">
            <a:hueOff val="3744838"/>
            <a:satOff val="-11947"/>
            <a:lumOff val="-46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Made up of practices, beliefs, philosophies and processes</a:t>
          </a:r>
        </a:p>
      </dsp:txBody>
      <dsp:txXfrm>
        <a:off x="407381" y="1141480"/>
        <a:ext cx="3487029" cy="887299"/>
      </dsp:txXfrm>
    </dsp:sp>
    <dsp:sp modelId="{453D5E51-DE67-4B00-98AC-764AC5B35172}">
      <dsp:nvSpPr>
        <dsp:cNvPr id="0" name=""/>
        <dsp:cNvSpPr/>
      </dsp:nvSpPr>
      <dsp:spPr>
        <a:xfrm>
          <a:off x="753885" y="2227750"/>
          <a:ext cx="4534648" cy="942509"/>
        </a:xfrm>
        <a:prstGeom prst="roundRect">
          <a:avLst>
            <a:gd name="adj" fmla="val 10000"/>
          </a:avLst>
        </a:prstGeom>
        <a:solidFill>
          <a:schemeClr val="accent2">
            <a:hueOff val="7489676"/>
            <a:satOff val="-23894"/>
            <a:lumOff val="-92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Exists whether the organization wants it to or not</a:t>
          </a:r>
        </a:p>
      </dsp:txBody>
      <dsp:txXfrm>
        <a:off x="781490" y="2255355"/>
        <a:ext cx="3492698" cy="887299"/>
      </dsp:txXfrm>
    </dsp:sp>
    <dsp:sp modelId="{0284FC24-3997-47F1-BCC4-93026593B917}">
      <dsp:nvSpPr>
        <dsp:cNvPr id="0" name=""/>
        <dsp:cNvSpPr/>
      </dsp:nvSpPr>
      <dsp:spPr>
        <a:xfrm>
          <a:off x="1133661" y="3341626"/>
          <a:ext cx="4534648" cy="942509"/>
        </a:xfrm>
        <a:prstGeom prst="roundRect">
          <a:avLst>
            <a:gd name="adj" fmla="val 10000"/>
          </a:avLst>
        </a:prstGeom>
        <a:solidFill>
          <a:schemeClr val="accent2">
            <a:hueOff val="11234514"/>
            <a:satOff val="-35841"/>
            <a:lumOff val="-1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Should be intentionally developed, but often just happens</a:t>
          </a:r>
        </a:p>
      </dsp:txBody>
      <dsp:txXfrm>
        <a:off x="1161266" y="3369231"/>
        <a:ext cx="3487029" cy="887299"/>
      </dsp:txXfrm>
    </dsp:sp>
    <dsp:sp modelId="{B3B82FF0-046D-4D0A-9521-E13D854BC76D}">
      <dsp:nvSpPr>
        <dsp:cNvPr id="0" name=""/>
        <dsp:cNvSpPr/>
      </dsp:nvSpPr>
      <dsp:spPr>
        <a:xfrm>
          <a:off x="3922016" y="721876"/>
          <a:ext cx="612631" cy="61263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059858" y="721876"/>
        <a:ext cx="336947" cy="461005"/>
      </dsp:txXfrm>
    </dsp:sp>
    <dsp:sp modelId="{22AA3B16-9BE2-49A9-A960-FB53321DB2B3}">
      <dsp:nvSpPr>
        <dsp:cNvPr id="0" name=""/>
        <dsp:cNvSpPr/>
      </dsp:nvSpPr>
      <dsp:spPr>
        <a:xfrm>
          <a:off x="4301793" y="1835752"/>
          <a:ext cx="612631" cy="612631"/>
        </a:xfrm>
        <a:prstGeom prst="downArrow">
          <a:avLst>
            <a:gd name="adj1" fmla="val 55000"/>
            <a:gd name="adj2" fmla="val 45000"/>
          </a:avLst>
        </a:prstGeom>
        <a:solidFill>
          <a:schemeClr val="accent2">
            <a:tint val="40000"/>
            <a:alpha val="90000"/>
            <a:hueOff val="5914366"/>
            <a:satOff val="-28525"/>
            <a:lumOff val="-2468"/>
            <a:alphaOff val="0"/>
          </a:schemeClr>
        </a:solidFill>
        <a:ln w="12700" cap="flat" cmpd="sng" algn="ctr">
          <a:solidFill>
            <a:schemeClr val="accent2">
              <a:tint val="40000"/>
              <a:alpha val="90000"/>
              <a:hueOff val="5914366"/>
              <a:satOff val="-28525"/>
              <a:lumOff val="-24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439635" y="1835752"/>
        <a:ext cx="336947" cy="461005"/>
      </dsp:txXfrm>
    </dsp:sp>
    <dsp:sp modelId="{A7D3834D-A2CE-4EC1-8277-78CC4259D408}">
      <dsp:nvSpPr>
        <dsp:cNvPr id="0" name=""/>
        <dsp:cNvSpPr/>
      </dsp:nvSpPr>
      <dsp:spPr>
        <a:xfrm>
          <a:off x="4675901" y="2949627"/>
          <a:ext cx="612631" cy="612631"/>
        </a:xfrm>
        <a:prstGeom prst="downArrow">
          <a:avLst>
            <a:gd name="adj1" fmla="val 55000"/>
            <a:gd name="adj2" fmla="val 45000"/>
          </a:avLst>
        </a:prstGeom>
        <a:solidFill>
          <a:schemeClr val="accent2">
            <a:tint val="40000"/>
            <a:alpha val="90000"/>
            <a:hueOff val="11828732"/>
            <a:satOff val="-57050"/>
            <a:lumOff val="-4936"/>
            <a:alphaOff val="0"/>
          </a:schemeClr>
        </a:solidFill>
        <a:ln w="12700" cap="flat" cmpd="sng" algn="ctr">
          <a:solidFill>
            <a:schemeClr val="accent2">
              <a:tint val="40000"/>
              <a:alpha val="90000"/>
              <a:hueOff val="11828732"/>
              <a:satOff val="-57050"/>
              <a:lumOff val="-49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813743" y="2949627"/>
        <a:ext cx="336947" cy="461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3A651-BDF9-4F31-9352-F6605AFFD6F0}">
      <dsp:nvSpPr>
        <dsp:cNvPr id="0" name=""/>
        <dsp:cNvSpPr/>
      </dsp:nvSpPr>
      <dsp:spPr>
        <a:xfrm>
          <a:off x="0" y="2170"/>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62ABD-21CA-48EA-BB3C-3AC09C088339}">
      <dsp:nvSpPr>
        <dsp:cNvPr id="0" name=""/>
        <dsp:cNvSpPr/>
      </dsp:nvSpPr>
      <dsp:spPr>
        <a:xfrm>
          <a:off x="332837" y="249736"/>
          <a:ext cx="605159" cy="6051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540C51-158E-4126-80D0-6A58E6718F1C}">
      <dsp:nvSpPr>
        <dsp:cNvPr id="0" name=""/>
        <dsp:cNvSpPr/>
      </dsp:nvSpPr>
      <dsp:spPr>
        <a:xfrm>
          <a:off x="1270834" y="2170"/>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89000">
            <a:lnSpc>
              <a:spcPct val="90000"/>
            </a:lnSpc>
            <a:spcBef>
              <a:spcPct val="0"/>
            </a:spcBef>
            <a:spcAft>
              <a:spcPct val="35000"/>
            </a:spcAft>
            <a:buNone/>
          </a:pPr>
          <a:r>
            <a:rPr lang="en-US" sz="2000" kern="1200" dirty="0"/>
            <a:t>In groups of 2-3 (appropriately socially distanced of course)</a:t>
          </a:r>
        </a:p>
      </dsp:txBody>
      <dsp:txXfrm>
        <a:off x="1270834" y="2170"/>
        <a:ext cx="4635346" cy="1100289"/>
      </dsp:txXfrm>
    </dsp:sp>
    <dsp:sp modelId="{86DC7666-270D-41AA-A95B-307184E91F41}">
      <dsp:nvSpPr>
        <dsp:cNvPr id="0" name=""/>
        <dsp:cNvSpPr/>
      </dsp:nvSpPr>
      <dsp:spPr>
        <a:xfrm>
          <a:off x="0" y="1377533"/>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B11674-4E57-4F96-8F3B-9A5DD0F3C047}">
      <dsp:nvSpPr>
        <dsp:cNvPr id="0" name=""/>
        <dsp:cNvSpPr/>
      </dsp:nvSpPr>
      <dsp:spPr>
        <a:xfrm>
          <a:off x="332837" y="1625098"/>
          <a:ext cx="605159" cy="6051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362303-41AF-49B2-8A78-5726A8E59A6B}">
      <dsp:nvSpPr>
        <dsp:cNvPr id="0" name=""/>
        <dsp:cNvSpPr/>
      </dsp:nvSpPr>
      <dsp:spPr>
        <a:xfrm>
          <a:off x="1270834" y="1377533"/>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89000">
            <a:lnSpc>
              <a:spcPct val="90000"/>
            </a:lnSpc>
            <a:spcBef>
              <a:spcPct val="0"/>
            </a:spcBef>
            <a:spcAft>
              <a:spcPct val="35000"/>
            </a:spcAft>
            <a:buNone/>
          </a:pPr>
          <a:r>
            <a:rPr lang="en-US" sz="2000" kern="1200" dirty="0"/>
            <a:t>Brainstorm your top 3 VALUES that you would like to see your agency adopt </a:t>
          </a:r>
        </a:p>
      </dsp:txBody>
      <dsp:txXfrm>
        <a:off x="1270834" y="1377533"/>
        <a:ext cx="4635346" cy="1100289"/>
      </dsp:txXfrm>
    </dsp:sp>
    <dsp:sp modelId="{36410E6C-4A59-444E-AFDF-0CD60C23D0BC}">
      <dsp:nvSpPr>
        <dsp:cNvPr id="0" name=""/>
        <dsp:cNvSpPr/>
      </dsp:nvSpPr>
      <dsp:spPr>
        <a:xfrm>
          <a:off x="0" y="2752895"/>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69110-A0A0-44CE-BB8C-14215A095F4A}">
      <dsp:nvSpPr>
        <dsp:cNvPr id="0" name=""/>
        <dsp:cNvSpPr/>
      </dsp:nvSpPr>
      <dsp:spPr>
        <a:xfrm>
          <a:off x="332837" y="3000460"/>
          <a:ext cx="605159" cy="6051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0ADC1E-F434-4B3B-AD6A-2A7807A14E67}">
      <dsp:nvSpPr>
        <dsp:cNvPr id="0" name=""/>
        <dsp:cNvSpPr/>
      </dsp:nvSpPr>
      <dsp:spPr>
        <a:xfrm>
          <a:off x="1270834" y="2752895"/>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89000">
            <a:lnSpc>
              <a:spcPct val="90000"/>
            </a:lnSpc>
            <a:spcBef>
              <a:spcPct val="0"/>
            </a:spcBef>
            <a:spcAft>
              <a:spcPct val="35000"/>
            </a:spcAft>
            <a:buNone/>
          </a:pPr>
          <a:r>
            <a:rPr lang="en-US" sz="2000" kern="1200"/>
            <a:t>Create a short definition (you can elaborate verbally)</a:t>
          </a:r>
        </a:p>
      </dsp:txBody>
      <dsp:txXfrm>
        <a:off x="1270834" y="2752895"/>
        <a:ext cx="4635346" cy="1100289"/>
      </dsp:txXfrm>
    </dsp:sp>
    <dsp:sp modelId="{B7684A41-E0E8-4584-9CF7-6DEC96AAE61A}">
      <dsp:nvSpPr>
        <dsp:cNvPr id="0" name=""/>
        <dsp:cNvSpPr/>
      </dsp:nvSpPr>
      <dsp:spPr>
        <a:xfrm>
          <a:off x="0" y="4128257"/>
          <a:ext cx="5906181" cy="11002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E9976-026A-49AE-AFC4-5E6F446571B8}">
      <dsp:nvSpPr>
        <dsp:cNvPr id="0" name=""/>
        <dsp:cNvSpPr/>
      </dsp:nvSpPr>
      <dsp:spPr>
        <a:xfrm>
          <a:off x="332837" y="4375822"/>
          <a:ext cx="605159" cy="6051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A24D83-3048-4AA5-93E7-D780E7900E53}">
      <dsp:nvSpPr>
        <dsp:cNvPr id="0" name=""/>
        <dsp:cNvSpPr/>
      </dsp:nvSpPr>
      <dsp:spPr>
        <a:xfrm>
          <a:off x="1270834" y="4128257"/>
          <a:ext cx="4635346" cy="1100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7" tIns="116447" rIns="116447" bIns="116447" numCol="1" spcCol="1270" anchor="ctr" anchorCtr="0">
          <a:noAutofit/>
        </a:bodyPr>
        <a:lstStyle/>
        <a:p>
          <a:pPr marL="0" lvl="0" indent="0" algn="l" defTabSz="889000">
            <a:lnSpc>
              <a:spcPct val="90000"/>
            </a:lnSpc>
            <a:spcBef>
              <a:spcPct val="0"/>
            </a:spcBef>
            <a:spcAft>
              <a:spcPct val="35000"/>
            </a:spcAft>
            <a:buNone/>
          </a:pPr>
          <a:r>
            <a:rPr lang="en-US" sz="2000" kern="1200"/>
            <a:t>Report out by group</a:t>
          </a:r>
        </a:p>
      </dsp:txBody>
      <dsp:txXfrm>
        <a:off x="1270834" y="4128257"/>
        <a:ext cx="4635346" cy="1100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716FD-1EDA-4123-83D8-9F5B62E6D04C}">
      <dsp:nvSpPr>
        <dsp:cNvPr id="0" name=""/>
        <dsp:cNvSpPr/>
      </dsp:nvSpPr>
      <dsp:spPr>
        <a:xfrm>
          <a:off x="0" y="119353"/>
          <a:ext cx="6341458"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is important to us?</a:t>
          </a:r>
        </a:p>
      </dsp:txBody>
      <dsp:txXfrm>
        <a:off x="36845" y="156198"/>
        <a:ext cx="6267768" cy="681087"/>
      </dsp:txXfrm>
    </dsp:sp>
    <dsp:sp modelId="{3E7A25BB-1CC1-4346-9906-0E642FE3BFBA}">
      <dsp:nvSpPr>
        <dsp:cNvPr id="0" name=""/>
        <dsp:cNvSpPr/>
      </dsp:nvSpPr>
      <dsp:spPr>
        <a:xfrm>
          <a:off x="0" y="928851"/>
          <a:ext cx="6341458"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brings us all together and continues to hold us together?</a:t>
          </a:r>
        </a:p>
      </dsp:txBody>
      <dsp:txXfrm>
        <a:off x="36845" y="965696"/>
        <a:ext cx="6267768" cy="681087"/>
      </dsp:txXfrm>
    </dsp:sp>
    <dsp:sp modelId="{02B35B0C-9001-4719-8890-39E52C49252A}">
      <dsp:nvSpPr>
        <dsp:cNvPr id="0" name=""/>
        <dsp:cNvSpPr/>
      </dsp:nvSpPr>
      <dsp:spPr>
        <a:xfrm>
          <a:off x="0" y="1738349"/>
          <a:ext cx="6341458" cy="7547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will help guide us when we are facing a difficult decision?</a:t>
          </a:r>
        </a:p>
      </dsp:txBody>
      <dsp:txXfrm>
        <a:off x="36845" y="1775194"/>
        <a:ext cx="6267768" cy="681087"/>
      </dsp:txXfrm>
    </dsp:sp>
    <dsp:sp modelId="{9B950D15-0041-4257-96EE-488FC7576608}">
      <dsp:nvSpPr>
        <dsp:cNvPr id="0" name=""/>
        <dsp:cNvSpPr/>
      </dsp:nvSpPr>
      <dsp:spPr>
        <a:xfrm>
          <a:off x="0" y="2547846"/>
          <a:ext cx="6341458"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What are the things we LIKE about what we do at our agency and how we do it?</a:t>
          </a:r>
        </a:p>
      </dsp:txBody>
      <dsp:txXfrm>
        <a:off x="36845" y="2584691"/>
        <a:ext cx="6267768" cy="681087"/>
      </dsp:txXfrm>
    </dsp:sp>
    <dsp:sp modelId="{E1F001DF-D1C1-4D77-8446-4CBF3F80E6D3}">
      <dsp:nvSpPr>
        <dsp:cNvPr id="0" name=""/>
        <dsp:cNvSpPr/>
      </dsp:nvSpPr>
      <dsp:spPr>
        <a:xfrm>
          <a:off x="0" y="3357344"/>
          <a:ext cx="6341458" cy="75477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What parts of our agency are we proud of?</a:t>
          </a:r>
        </a:p>
      </dsp:txBody>
      <dsp:txXfrm>
        <a:off x="36845" y="3394189"/>
        <a:ext cx="6267768" cy="681087"/>
      </dsp:txXfrm>
    </dsp:sp>
    <dsp:sp modelId="{41CFA253-0CEC-472E-84BB-86E339D45910}">
      <dsp:nvSpPr>
        <dsp:cNvPr id="0" name=""/>
        <dsp:cNvSpPr/>
      </dsp:nvSpPr>
      <dsp:spPr>
        <a:xfrm>
          <a:off x="0" y="4166842"/>
          <a:ext cx="6341458"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REFINING OUR IDEAS</a:t>
          </a:r>
        </a:p>
      </dsp:txBody>
      <dsp:txXfrm>
        <a:off x="36845" y="4203687"/>
        <a:ext cx="6267768" cy="681087"/>
      </dsp:txXfrm>
    </dsp:sp>
    <dsp:sp modelId="{0A0E9E5E-CF77-4679-9C85-B025710057F6}">
      <dsp:nvSpPr>
        <dsp:cNvPr id="0" name=""/>
        <dsp:cNvSpPr/>
      </dsp:nvSpPr>
      <dsp:spPr>
        <a:xfrm>
          <a:off x="0" y="4921620"/>
          <a:ext cx="6341458"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3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a:t>Is this something we’ll still believe in 5 years?  10 years?</a:t>
          </a:r>
        </a:p>
        <a:p>
          <a:pPr marL="114300" lvl="1" indent="-114300" algn="l" defTabSz="666750">
            <a:lnSpc>
              <a:spcPct val="90000"/>
            </a:lnSpc>
            <a:spcBef>
              <a:spcPct val="0"/>
            </a:spcBef>
            <a:spcAft>
              <a:spcPct val="20000"/>
            </a:spcAft>
            <a:buChar char="•"/>
          </a:pPr>
          <a:r>
            <a:rPr lang="en-US" sz="1500" b="1" kern="1200" dirty="0"/>
            <a:t>Are we willing to hire on these values?</a:t>
          </a:r>
        </a:p>
        <a:p>
          <a:pPr marL="114300" lvl="1" indent="-114300" algn="l" defTabSz="666750">
            <a:lnSpc>
              <a:spcPct val="90000"/>
            </a:lnSpc>
            <a:spcBef>
              <a:spcPct val="0"/>
            </a:spcBef>
            <a:spcAft>
              <a:spcPct val="20000"/>
            </a:spcAft>
            <a:buChar char="•"/>
          </a:pPr>
          <a:r>
            <a:rPr lang="en-US" sz="1500" b="1" kern="1200" dirty="0"/>
            <a:t>Are we willing to separate people based on these values?</a:t>
          </a:r>
        </a:p>
        <a:p>
          <a:pPr marL="114300" lvl="1" indent="-114300" algn="l" defTabSz="666750">
            <a:lnSpc>
              <a:spcPct val="90000"/>
            </a:lnSpc>
            <a:spcBef>
              <a:spcPct val="0"/>
            </a:spcBef>
            <a:spcAft>
              <a:spcPct val="20000"/>
            </a:spcAft>
            <a:buChar char="•"/>
          </a:pPr>
          <a:r>
            <a:rPr lang="en-US" sz="1500" b="1" kern="1200" dirty="0"/>
            <a:t>Are these as applicable to our external relationships as they are to our internal relationships?</a:t>
          </a:r>
        </a:p>
      </dsp:txBody>
      <dsp:txXfrm>
        <a:off x="0" y="4921620"/>
        <a:ext cx="6341458" cy="1258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0EE32-B1E2-483B-984D-10960DF533DA}">
      <dsp:nvSpPr>
        <dsp:cNvPr id="0" name=""/>
        <dsp:cNvSpPr/>
      </dsp:nvSpPr>
      <dsp:spPr>
        <a:xfrm>
          <a:off x="2440067" y="1213361"/>
          <a:ext cx="530971" cy="91440"/>
        </a:xfrm>
        <a:custGeom>
          <a:avLst/>
          <a:gdLst/>
          <a:ahLst/>
          <a:cxnLst/>
          <a:rect l="0" t="0" r="0" b="0"/>
          <a:pathLst>
            <a:path>
              <a:moveTo>
                <a:pt x="0" y="45720"/>
              </a:moveTo>
              <a:lnTo>
                <a:pt x="530971"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1514" y="1256273"/>
        <a:ext cx="28078" cy="5615"/>
      </dsp:txXfrm>
    </dsp:sp>
    <dsp:sp modelId="{9777646B-7599-4187-AB9A-EFE473E34822}">
      <dsp:nvSpPr>
        <dsp:cNvPr id="0" name=""/>
        <dsp:cNvSpPr/>
      </dsp:nvSpPr>
      <dsp:spPr>
        <a:xfrm>
          <a:off x="251" y="526596"/>
          <a:ext cx="2441616" cy="1464969"/>
        </a:xfrm>
        <a:prstGeom prst="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ctr" anchorCtr="0">
          <a:noAutofit/>
        </a:bodyPr>
        <a:lstStyle/>
        <a:p>
          <a:pPr marL="0" lvl="0" indent="0" algn="ctr" defTabSz="577850">
            <a:lnSpc>
              <a:spcPct val="90000"/>
            </a:lnSpc>
            <a:spcBef>
              <a:spcPct val="0"/>
            </a:spcBef>
            <a:spcAft>
              <a:spcPct val="35000"/>
            </a:spcAft>
            <a:buNone/>
          </a:pPr>
          <a:r>
            <a:rPr lang="en-US" sz="1300" kern="1200" dirty="0"/>
            <a:t>Leader to provide you with the initial set of values selected and their definitions</a:t>
          </a:r>
        </a:p>
      </dsp:txBody>
      <dsp:txXfrm>
        <a:off x="251" y="526596"/>
        <a:ext cx="2441616" cy="1464969"/>
      </dsp:txXfrm>
    </dsp:sp>
    <dsp:sp modelId="{E5746E61-3401-4216-A6AA-B27DCFB0C4C6}">
      <dsp:nvSpPr>
        <dsp:cNvPr id="0" name=""/>
        <dsp:cNvSpPr/>
      </dsp:nvSpPr>
      <dsp:spPr>
        <a:xfrm>
          <a:off x="5443255" y="1213361"/>
          <a:ext cx="530971" cy="91440"/>
        </a:xfrm>
        <a:custGeom>
          <a:avLst/>
          <a:gdLst/>
          <a:ahLst/>
          <a:cxnLst/>
          <a:rect l="0" t="0" r="0" b="0"/>
          <a:pathLst>
            <a:path>
              <a:moveTo>
                <a:pt x="0" y="45720"/>
              </a:moveTo>
              <a:lnTo>
                <a:pt x="530971" y="45720"/>
              </a:lnTo>
            </a:path>
          </a:pathLst>
        </a:custGeom>
        <a:noFill/>
        <a:ln w="6350" cap="flat" cmpd="sng" algn="ctr">
          <a:solidFill>
            <a:schemeClr val="accent5">
              <a:hueOff val="-1416691"/>
              <a:satOff val="810"/>
              <a:lumOff val="-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4702" y="1256273"/>
        <a:ext cx="28078" cy="5615"/>
      </dsp:txXfrm>
    </dsp:sp>
    <dsp:sp modelId="{D734047F-87BB-409D-BC4C-053ECBD5BCE1}">
      <dsp:nvSpPr>
        <dsp:cNvPr id="0" name=""/>
        <dsp:cNvSpPr/>
      </dsp:nvSpPr>
      <dsp:spPr>
        <a:xfrm>
          <a:off x="3003439" y="526596"/>
          <a:ext cx="2441616" cy="1464969"/>
        </a:xfrm>
        <a:prstGeom prst="rect">
          <a:avLst/>
        </a:prstGeom>
        <a:solidFill>
          <a:schemeClr val="accent5">
            <a:hueOff val="-1180576"/>
            <a:satOff val="675"/>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ctr" anchorCtr="0">
          <a:noAutofit/>
        </a:bodyPr>
        <a:lstStyle/>
        <a:p>
          <a:pPr marL="0" lvl="0" indent="0" algn="ctr" defTabSz="577850">
            <a:lnSpc>
              <a:spcPct val="90000"/>
            </a:lnSpc>
            <a:spcBef>
              <a:spcPct val="0"/>
            </a:spcBef>
            <a:spcAft>
              <a:spcPct val="35000"/>
            </a:spcAft>
            <a:buNone/>
          </a:pPr>
          <a:r>
            <a:rPr lang="en-US" sz="1300" kern="1200" dirty="0"/>
            <a:t>Review and edit</a:t>
          </a:r>
        </a:p>
      </dsp:txBody>
      <dsp:txXfrm>
        <a:off x="3003439" y="526596"/>
        <a:ext cx="2441616" cy="1464969"/>
      </dsp:txXfrm>
    </dsp:sp>
    <dsp:sp modelId="{88B460C4-152B-4599-830E-299AB44EF50D}">
      <dsp:nvSpPr>
        <dsp:cNvPr id="0" name=""/>
        <dsp:cNvSpPr/>
      </dsp:nvSpPr>
      <dsp:spPr>
        <a:xfrm>
          <a:off x="8446443" y="1213361"/>
          <a:ext cx="530971" cy="91440"/>
        </a:xfrm>
        <a:custGeom>
          <a:avLst/>
          <a:gdLst/>
          <a:ahLst/>
          <a:cxnLst/>
          <a:rect l="0" t="0" r="0" b="0"/>
          <a:pathLst>
            <a:path>
              <a:moveTo>
                <a:pt x="0" y="45720"/>
              </a:moveTo>
              <a:lnTo>
                <a:pt x="530971" y="45720"/>
              </a:lnTo>
            </a:path>
          </a:pathLst>
        </a:custGeom>
        <a:noFill/>
        <a:ln w="6350" cap="flat" cmpd="sng" algn="ctr">
          <a:solidFill>
            <a:schemeClr val="accent5">
              <a:hueOff val="-2833382"/>
              <a:satOff val="1621"/>
              <a:lumOff val="-35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97890" y="1256273"/>
        <a:ext cx="28078" cy="5615"/>
      </dsp:txXfrm>
    </dsp:sp>
    <dsp:sp modelId="{E42501C9-C988-4D6E-91B2-8D4BED002ED5}">
      <dsp:nvSpPr>
        <dsp:cNvPr id="0" name=""/>
        <dsp:cNvSpPr/>
      </dsp:nvSpPr>
      <dsp:spPr>
        <a:xfrm>
          <a:off x="6006627" y="526596"/>
          <a:ext cx="2441616" cy="1464969"/>
        </a:xfrm>
        <a:prstGeom prst="rect">
          <a:avLst/>
        </a:prstGeom>
        <a:solidFill>
          <a:srgbClr val="3488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ctr" anchorCtr="0">
          <a:noAutofit/>
        </a:bodyPr>
        <a:lstStyle/>
        <a:p>
          <a:pPr marL="0" lvl="0" indent="0" algn="ctr" defTabSz="577850">
            <a:lnSpc>
              <a:spcPct val="90000"/>
            </a:lnSpc>
            <a:spcBef>
              <a:spcPct val="0"/>
            </a:spcBef>
            <a:spcAft>
              <a:spcPct val="35000"/>
            </a:spcAft>
            <a:buNone/>
          </a:pPr>
          <a:r>
            <a:rPr lang="en-US" sz="1300" kern="1200" dirty="0"/>
            <a:t>Leader will edit the draft and send back to you</a:t>
          </a:r>
        </a:p>
      </dsp:txBody>
      <dsp:txXfrm>
        <a:off x="6006627" y="526596"/>
        <a:ext cx="2441616" cy="1464969"/>
      </dsp:txXfrm>
    </dsp:sp>
    <dsp:sp modelId="{E27B3F28-45D4-40B0-BDEA-0A5F5C684D21}">
      <dsp:nvSpPr>
        <dsp:cNvPr id="0" name=""/>
        <dsp:cNvSpPr/>
      </dsp:nvSpPr>
      <dsp:spPr>
        <a:xfrm>
          <a:off x="1221059" y="2330620"/>
          <a:ext cx="8883307" cy="530971"/>
        </a:xfrm>
        <a:custGeom>
          <a:avLst/>
          <a:gdLst/>
          <a:ahLst/>
          <a:cxnLst/>
          <a:rect l="0" t="0" r="0" b="0"/>
          <a:pathLst>
            <a:path>
              <a:moveTo>
                <a:pt x="8883307" y="0"/>
              </a:moveTo>
              <a:lnTo>
                <a:pt x="8883307" y="282585"/>
              </a:lnTo>
              <a:lnTo>
                <a:pt x="0" y="282585"/>
              </a:lnTo>
              <a:lnTo>
                <a:pt x="0" y="530971"/>
              </a:lnTo>
            </a:path>
          </a:pathLst>
        </a:custGeom>
        <a:noFill/>
        <a:ln w="6350" cap="flat" cmpd="sng" algn="ctr">
          <a:solidFill>
            <a:schemeClr val="accent5">
              <a:hueOff val="-4250073"/>
              <a:satOff val="2431"/>
              <a:lumOff val="-5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0187" y="2593298"/>
        <a:ext cx="445052" cy="5615"/>
      </dsp:txXfrm>
    </dsp:sp>
    <dsp:sp modelId="{85A853E9-F2D8-4BBE-BF6C-7EA35734A61B}">
      <dsp:nvSpPr>
        <dsp:cNvPr id="0" name=""/>
        <dsp:cNvSpPr/>
      </dsp:nvSpPr>
      <dsp:spPr>
        <a:xfrm>
          <a:off x="9009815" y="185741"/>
          <a:ext cx="2189104" cy="2146678"/>
        </a:xfrm>
        <a:prstGeom prst="rect">
          <a:avLst/>
        </a:prstGeom>
        <a:solidFill>
          <a:schemeClr val="accent5">
            <a:hueOff val="-3541727"/>
            <a:satOff val="2026"/>
            <a:lumOff val="-4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t" anchorCtr="0">
          <a:noAutofit/>
        </a:bodyPr>
        <a:lstStyle/>
        <a:p>
          <a:pPr marL="0" lvl="0" indent="0" algn="l" defTabSz="577850">
            <a:lnSpc>
              <a:spcPct val="90000"/>
            </a:lnSpc>
            <a:spcBef>
              <a:spcPct val="0"/>
            </a:spcBef>
            <a:spcAft>
              <a:spcPct val="35000"/>
            </a:spcAft>
            <a:buNone/>
          </a:pPr>
          <a:r>
            <a:rPr lang="en-US" sz="1300" kern="1200"/>
            <a:t>Meet with your direct reports and review values with them. </a:t>
          </a:r>
        </a:p>
        <a:p>
          <a:pPr marL="57150" lvl="1" indent="-57150" algn="l" defTabSz="444500">
            <a:lnSpc>
              <a:spcPct val="90000"/>
            </a:lnSpc>
            <a:spcBef>
              <a:spcPct val="0"/>
            </a:spcBef>
            <a:spcAft>
              <a:spcPct val="15000"/>
            </a:spcAft>
            <a:buChar char="•"/>
          </a:pPr>
          <a:r>
            <a:rPr lang="en-US" sz="1000" kern="1200"/>
            <a:t>What do they think?  </a:t>
          </a:r>
        </a:p>
        <a:p>
          <a:pPr marL="57150" lvl="1" indent="-57150" algn="l" defTabSz="444500">
            <a:lnSpc>
              <a:spcPct val="90000"/>
            </a:lnSpc>
            <a:spcBef>
              <a:spcPct val="0"/>
            </a:spcBef>
            <a:spcAft>
              <a:spcPct val="15000"/>
            </a:spcAft>
            <a:buChar char="•"/>
          </a:pPr>
          <a:r>
            <a:rPr lang="en-US" sz="1000" kern="1200" dirty="0"/>
            <a:t>Can they live with these?</a:t>
          </a:r>
        </a:p>
        <a:p>
          <a:pPr marL="57150" lvl="1" indent="-57150" algn="l" defTabSz="444500">
            <a:lnSpc>
              <a:spcPct val="90000"/>
            </a:lnSpc>
            <a:spcBef>
              <a:spcPct val="0"/>
            </a:spcBef>
            <a:spcAft>
              <a:spcPct val="15000"/>
            </a:spcAft>
            <a:buChar char="•"/>
          </a:pPr>
          <a:r>
            <a:rPr lang="en-US" sz="1000" kern="1200"/>
            <a:t>Do they understand and/or relate to them and the definitions?</a:t>
          </a:r>
        </a:p>
        <a:p>
          <a:pPr marL="57150" lvl="1" indent="-57150" algn="l" defTabSz="444500">
            <a:lnSpc>
              <a:spcPct val="90000"/>
            </a:lnSpc>
            <a:spcBef>
              <a:spcPct val="0"/>
            </a:spcBef>
            <a:spcAft>
              <a:spcPct val="15000"/>
            </a:spcAft>
            <a:buChar char="•"/>
          </a:pPr>
          <a:r>
            <a:rPr lang="en-US" sz="1000" kern="1200"/>
            <a:t>Are we missing anything?</a:t>
          </a:r>
        </a:p>
      </dsp:txBody>
      <dsp:txXfrm>
        <a:off x="9009815" y="185741"/>
        <a:ext cx="2189104" cy="2146678"/>
      </dsp:txXfrm>
    </dsp:sp>
    <dsp:sp modelId="{4F252DDA-C82F-498E-B8D2-7DE154F40134}">
      <dsp:nvSpPr>
        <dsp:cNvPr id="0" name=""/>
        <dsp:cNvSpPr/>
      </dsp:nvSpPr>
      <dsp:spPr>
        <a:xfrm>
          <a:off x="2440067" y="3580757"/>
          <a:ext cx="530971" cy="91440"/>
        </a:xfrm>
        <a:custGeom>
          <a:avLst/>
          <a:gdLst/>
          <a:ahLst/>
          <a:cxnLst/>
          <a:rect l="0" t="0" r="0" b="0"/>
          <a:pathLst>
            <a:path>
              <a:moveTo>
                <a:pt x="0" y="45720"/>
              </a:moveTo>
              <a:lnTo>
                <a:pt x="530971" y="45720"/>
              </a:lnTo>
            </a:path>
          </a:pathLst>
        </a:custGeom>
        <a:noFill/>
        <a:ln w="6350" cap="flat" cmpd="sng" algn="ctr">
          <a:solidFill>
            <a:schemeClr val="accent5">
              <a:hueOff val="-5666764"/>
              <a:satOff val="3242"/>
              <a:lumOff val="-7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1514" y="3623669"/>
        <a:ext cx="28078" cy="5615"/>
      </dsp:txXfrm>
    </dsp:sp>
    <dsp:sp modelId="{9E411040-3824-4605-AD15-CA22AFFE1F0D}">
      <dsp:nvSpPr>
        <dsp:cNvPr id="0" name=""/>
        <dsp:cNvSpPr/>
      </dsp:nvSpPr>
      <dsp:spPr>
        <a:xfrm>
          <a:off x="251" y="2893992"/>
          <a:ext cx="2441616" cy="1464969"/>
        </a:xfrm>
        <a:prstGeom prst="rect">
          <a:avLst/>
        </a:prstGeom>
        <a:solidFill>
          <a:schemeClr val="accent5">
            <a:hueOff val="-4722303"/>
            <a:satOff val="2701"/>
            <a:lumOff val="-5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ctr" anchorCtr="0">
          <a:noAutofit/>
        </a:bodyPr>
        <a:lstStyle/>
        <a:p>
          <a:pPr marL="0" lvl="0" indent="0" algn="ctr" defTabSz="577850">
            <a:lnSpc>
              <a:spcPct val="90000"/>
            </a:lnSpc>
            <a:spcBef>
              <a:spcPct val="0"/>
            </a:spcBef>
            <a:spcAft>
              <a:spcPct val="35000"/>
            </a:spcAft>
            <a:buNone/>
          </a:pPr>
          <a:r>
            <a:rPr lang="en-US" sz="1300" kern="1200" dirty="0"/>
            <a:t>Provide Leader edits – SLT to meet again to consider edits</a:t>
          </a:r>
        </a:p>
      </dsp:txBody>
      <dsp:txXfrm>
        <a:off x="251" y="2893992"/>
        <a:ext cx="2441616" cy="1464969"/>
      </dsp:txXfrm>
    </dsp:sp>
    <dsp:sp modelId="{9CF71D2A-4709-46FE-B78D-BDE9ED01432D}">
      <dsp:nvSpPr>
        <dsp:cNvPr id="0" name=""/>
        <dsp:cNvSpPr/>
      </dsp:nvSpPr>
      <dsp:spPr>
        <a:xfrm>
          <a:off x="5443255" y="3580757"/>
          <a:ext cx="530971" cy="91440"/>
        </a:xfrm>
        <a:custGeom>
          <a:avLst/>
          <a:gdLst/>
          <a:ahLst/>
          <a:cxnLst/>
          <a:rect l="0" t="0" r="0" b="0"/>
          <a:pathLst>
            <a:path>
              <a:moveTo>
                <a:pt x="0" y="45720"/>
              </a:moveTo>
              <a:lnTo>
                <a:pt x="530971" y="45720"/>
              </a:lnTo>
            </a:path>
          </a:pathLst>
        </a:custGeom>
        <a:noFill/>
        <a:ln w="6350" cap="flat" cmpd="sng" algn="ctr">
          <a:solidFill>
            <a:schemeClr val="accent5">
              <a:hueOff val="-7083455"/>
              <a:satOff val="4052"/>
              <a:lumOff val="-8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4702" y="3623669"/>
        <a:ext cx="28078" cy="5615"/>
      </dsp:txXfrm>
    </dsp:sp>
    <dsp:sp modelId="{9851F109-DDA6-4AB8-BF08-5FF01445753C}">
      <dsp:nvSpPr>
        <dsp:cNvPr id="0" name=""/>
        <dsp:cNvSpPr/>
      </dsp:nvSpPr>
      <dsp:spPr>
        <a:xfrm>
          <a:off x="3003439" y="2893992"/>
          <a:ext cx="2441616" cy="1464969"/>
        </a:xfrm>
        <a:prstGeom prst="rect">
          <a:avLst/>
        </a:prstGeom>
        <a:solidFill>
          <a:srgbClr val="5CC6D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ctr" anchorCtr="0">
          <a:noAutofit/>
        </a:bodyPr>
        <a:lstStyle/>
        <a:p>
          <a:pPr marL="0" lvl="0" indent="0" algn="ctr" defTabSz="577850">
            <a:lnSpc>
              <a:spcPct val="90000"/>
            </a:lnSpc>
            <a:spcBef>
              <a:spcPct val="0"/>
            </a:spcBef>
            <a:spcAft>
              <a:spcPct val="35000"/>
            </a:spcAft>
            <a:buNone/>
          </a:pPr>
          <a:r>
            <a:rPr lang="en-US" sz="1300" kern="1200"/>
            <a:t>Finalize values and send out as a DRAFT to employees for their input</a:t>
          </a:r>
        </a:p>
      </dsp:txBody>
      <dsp:txXfrm>
        <a:off x="3003439" y="2893992"/>
        <a:ext cx="2441616" cy="1464969"/>
      </dsp:txXfrm>
    </dsp:sp>
    <dsp:sp modelId="{A72A54D9-0E2B-49DC-8C3C-73D9710698B8}">
      <dsp:nvSpPr>
        <dsp:cNvPr id="0" name=""/>
        <dsp:cNvSpPr/>
      </dsp:nvSpPr>
      <dsp:spPr>
        <a:xfrm>
          <a:off x="6006627" y="2893992"/>
          <a:ext cx="2441616" cy="1464969"/>
        </a:xfrm>
        <a:prstGeom prst="rect">
          <a:avLst/>
        </a:prstGeom>
        <a:solidFill>
          <a:schemeClr val="accent5">
            <a:hueOff val="-7083455"/>
            <a:satOff val="4052"/>
            <a:lumOff val="-88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641" tIns="125585" rIns="119641" bIns="125585" numCol="1" spcCol="1270" anchor="ctr" anchorCtr="0">
          <a:noAutofit/>
        </a:bodyPr>
        <a:lstStyle/>
        <a:p>
          <a:pPr marL="0" lvl="0" indent="0" algn="ctr" defTabSz="577850">
            <a:lnSpc>
              <a:spcPct val="90000"/>
            </a:lnSpc>
            <a:spcBef>
              <a:spcPct val="0"/>
            </a:spcBef>
            <a:spcAft>
              <a:spcPct val="35000"/>
            </a:spcAft>
            <a:buNone/>
          </a:pPr>
          <a:r>
            <a:rPr lang="en-US" sz="1300" kern="1200"/>
            <a:t>Collect input, edit as needed and ROLL OUT the new Values.</a:t>
          </a:r>
        </a:p>
      </dsp:txBody>
      <dsp:txXfrm>
        <a:off x="6006627" y="2893992"/>
        <a:ext cx="2441616" cy="14649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E2051-68FE-425D-AB82-BEAE874717D6}">
      <dsp:nvSpPr>
        <dsp:cNvPr id="0" name=""/>
        <dsp:cNvSpPr/>
      </dsp:nvSpPr>
      <dsp:spPr>
        <a:xfrm>
          <a:off x="0" y="1994"/>
          <a:ext cx="10058399" cy="10106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A17DA-7C0D-4E9A-9C4F-3216A6E06F55}">
      <dsp:nvSpPr>
        <dsp:cNvPr id="0" name=""/>
        <dsp:cNvSpPr/>
      </dsp:nvSpPr>
      <dsp:spPr>
        <a:xfrm>
          <a:off x="305711" y="229382"/>
          <a:ext cx="555839" cy="5558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E4E223-6AA7-425D-9228-0CD003F55168}">
      <dsp:nvSpPr>
        <dsp:cNvPr id="0" name=""/>
        <dsp:cNvSpPr/>
      </dsp:nvSpPr>
      <dsp:spPr>
        <a:xfrm>
          <a:off x="1167263" y="1994"/>
          <a:ext cx="889113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57" tIns="106957" rIns="106957" bIns="106957" numCol="1" spcCol="1270" anchor="ctr" anchorCtr="0">
          <a:noAutofit/>
        </a:bodyPr>
        <a:lstStyle/>
        <a:p>
          <a:pPr marL="0" lvl="0" indent="0" algn="l" defTabSz="933450">
            <a:lnSpc>
              <a:spcPct val="90000"/>
            </a:lnSpc>
            <a:spcBef>
              <a:spcPct val="0"/>
            </a:spcBef>
            <a:spcAft>
              <a:spcPct val="35000"/>
            </a:spcAft>
            <a:buNone/>
          </a:pPr>
          <a:r>
            <a:rPr lang="en-US" sz="2100" kern="1200" dirty="0"/>
            <a:t>We want Values to be part of what we do every day</a:t>
          </a:r>
        </a:p>
      </dsp:txBody>
      <dsp:txXfrm>
        <a:off x="1167263" y="1994"/>
        <a:ext cx="8891136" cy="1010617"/>
      </dsp:txXfrm>
    </dsp:sp>
    <dsp:sp modelId="{722B8BAF-0AA0-46BF-B679-BA0F398404D8}">
      <dsp:nvSpPr>
        <dsp:cNvPr id="0" name=""/>
        <dsp:cNvSpPr/>
      </dsp:nvSpPr>
      <dsp:spPr>
        <a:xfrm>
          <a:off x="0" y="1265265"/>
          <a:ext cx="10058399" cy="10106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4A408-2E89-4E04-AA45-438D3BDC01C4}">
      <dsp:nvSpPr>
        <dsp:cNvPr id="0" name=""/>
        <dsp:cNvSpPr/>
      </dsp:nvSpPr>
      <dsp:spPr>
        <a:xfrm>
          <a:off x="305711" y="1492654"/>
          <a:ext cx="555839" cy="555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4B154D-AEF5-4D4B-9037-796AFD3D3009}">
      <dsp:nvSpPr>
        <dsp:cNvPr id="0" name=""/>
        <dsp:cNvSpPr/>
      </dsp:nvSpPr>
      <dsp:spPr>
        <a:xfrm>
          <a:off x="1167263" y="1265265"/>
          <a:ext cx="889113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57" tIns="106957" rIns="106957" bIns="106957" numCol="1" spcCol="1270" anchor="ctr" anchorCtr="0">
          <a:noAutofit/>
        </a:bodyPr>
        <a:lstStyle/>
        <a:p>
          <a:pPr marL="0" lvl="0" indent="0" algn="l" defTabSz="933450">
            <a:lnSpc>
              <a:spcPct val="90000"/>
            </a:lnSpc>
            <a:spcBef>
              <a:spcPct val="0"/>
            </a:spcBef>
            <a:spcAft>
              <a:spcPct val="35000"/>
            </a:spcAft>
            <a:buNone/>
          </a:pPr>
          <a:r>
            <a:rPr lang="en-US" sz="2100" kern="1200" dirty="0"/>
            <a:t>They must be integrated into our language around performance, relationships and decisions</a:t>
          </a:r>
        </a:p>
      </dsp:txBody>
      <dsp:txXfrm>
        <a:off x="1167263" y="1265265"/>
        <a:ext cx="8891136" cy="1010617"/>
      </dsp:txXfrm>
    </dsp:sp>
    <dsp:sp modelId="{84FA4857-EC82-4402-903E-312A073F856A}">
      <dsp:nvSpPr>
        <dsp:cNvPr id="0" name=""/>
        <dsp:cNvSpPr/>
      </dsp:nvSpPr>
      <dsp:spPr>
        <a:xfrm>
          <a:off x="0" y="2528537"/>
          <a:ext cx="10058399" cy="10106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55ECF1-9337-4AED-B4A2-EF5DCD05FC5F}">
      <dsp:nvSpPr>
        <dsp:cNvPr id="0" name=""/>
        <dsp:cNvSpPr/>
      </dsp:nvSpPr>
      <dsp:spPr>
        <a:xfrm>
          <a:off x="305711" y="2755926"/>
          <a:ext cx="555839" cy="5558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1B15E2-21AA-48C8-A3B8-B9A709F4C0A7}">
      <dsp:nvSpPr>
        <dsp:cNvPr id="0" name=""/>
        <dsp:cNvSpPr/>
      </dsp:nvSpPr>
      <dsp:spPr>
        <a:xfrm>
          <a:off x="1167263" y="2528537"/>
          <a:ext cx="889113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57" tIns="106957" rIns="106957" bIns="106957" numCol="1" spcCol="1270" anchor="ctr" anchorCtr="0">
          <a:noAutofit/>
        </a:bodyPr>
        <a:lstStyle/>
        <a:p>
          <a:pPr marL="0" lvl="0" indent="0" algn="l" defTabSz="933450">
            <a:lnSpc>
              <a:spcPct val="90000"/>
            </a:lnSpc>
            <a:spcBef>
              <a:spcPct val="0"/>
            </a:spcBef>
            <a:spcAft>
              <a:spcPct val="35000"/>
            </a:spcAft>
            <a:buNone/>
          </a:pPr>
          <a:r>
            <a:rPr lang="en-US" sz="2100" kern="1200"/>
            <a:t>They must be aligned to what we say and do with performance management and performance appraisals</a:t>
          </a:r>
        </a:p>
      </dsp:txBody>
      <dsp:txXfrm>
        <a:off x="1167263" y="2528537"/>
        <a:ext cx="8891136" cy="1010617"/>
      </dsp:txXfrm>
    </dsp:sp>
    <dsp:sp modelId="{702BAD34-B0A6-4BC0-A49F-62B1C4C526E7}">
      <dsp:nvSpPr>
        <dsp:cNvPr id="0" name=""/>
        <dsp:cNvSpPr/>
      </dsp:nvSpPr>
      <dsp:spPr>
        <a:xfrm>
          <a:off x="0" y="3791809"/>
          <a:ext cx="10058399" cy="101061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FF031C-EB7A-4ED6-8AE1-8E335045D815}">
      <dsp:nvSpPr>
        <dsp:cNvPr id="0" name=""/>
        <dsp:cNvSpPr/>
      </dsp:nvSpPr>
      <dsp:spPr>
        <a:xfrm>
          <a:off x="305711" y="4019198"/>
          <a:ext cx="555839" cy="5558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374BFF-631A-435D-BF8E-838C41132293}">
      <dsp:nvSpPr>
        <dsp:cNvPr id="0" name=""/>
        <dsp:cNvSpPr/>
      </dsp:nvSpPr>
      <dsp:spPr>
        <a:xfrm>
          <a:off x="1167263" y="3791809"/>
          <a:ext cx="4526280"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57" tIns="106957" rIns="106957" bIns="106957" numCol="1" spcCol="1270" anchor="ctr" anchorCtr="0">
          <a:noAutofit/>
        </a:bodyPr>
        <a:lstStyle/>
        <a:p>
          <a:pPr marL="0" lvl="0" indent="0" algn="l" defTabSz="933450">
            <a:lnSpc>
              <a:spcPct val="90000"/>
            </a:lnSpc>
            <a:spcBef>
              <a:spcPct val="0"/>
            </a:spcBef>
            <a:spcAft>
              <a:spcPct val="35000"/>
            </a:spcAft>
            <a:buNone/>
          </a:pPr>
          <a:r>
            <a:rPr lang="en-US" sz="2100" kern="1200"/>
            <a:t>Create ways to help employees know and remember values</a:t>
          </a:r>
        </a:p>
      </dsp:txBody>
      <dsp:txXfrm>
        <a:off x="1167263" y="3791809"/>
        <a:ext cx="4526280" cy="1010617"/>
      </dsp:txXfrm>
    </dsp:sp>
    <dsp:sp modelId="{60867DDC-4ADF-496A-AD52-CC13AE2CB68F}">
      <dsp:nvSpPr>
        <dsp:cNvPr id="0" name=""/>
        <dsp:cNvSpPr/>
      </dsp:nvSpPr>
      <dsp:spPr>
        <a:xfrm>
          <a:off x="5693543" y="3791809"/>
          <a:ext cx="4364856" cy="1010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57" tIns="106957" rIns="106957" bIns="106957" numCol="1" spcCol="1270" anchor="ctr" anchorCtr="0">
          <a:noAutofit/>
        </a:bodyPr>
        <a:lstStyle/>
        <a:p>
          <a:pPr marL="0" lvl="0" indent="0" algn="l" defTabSz="666750">
            <a:lnSpc>
              <a:spcPct val="90000"/>
            </a:lnSpc>
            <a:spcBef>
              <a:spcPct val="0"/>
            </a:spcBef>
            <a:spcAft>
              <a:spcPct val="35000"/>
            </a:spcAft>
            <a:buNone/>
          </a:pPr>
          <a:r>
            <a:rPr lang="en-US" sz="1500" kern="1200"/>
            <a:t>Posters</a:t>
          </a:r>
        </a:p>
        <a:p>
          <a:pPr marL="0" lvl="0" indent="0" algn="l" defTabSz="666750">
            <a:lnSpc>
              <a:spcPct val="90000"/>
            </a:lnSpc>
            <a:spcBef>
              <a:spcPct val="0"/>
            </a:spcBef>
            <a:spcAft>
              <a:spcPct val="35000"/>
            </a:spcAft>
            <a:buNone/>
          </a:pPr>
          <a:r>
            <a:rPr lang="en-US" sz="1500" kern="1200"/>
            <a:t>Laminated cards</a:t>
          </a:r>
        </a:p>
        <a:p>
          <a:pPr marL="0" lvl="0" indent="0" algn="l" defTabSz="666750">
            <a:lnSpc>
              <a:spcPct val="90000"/>
            </a:lnSpc>
            <a:spcBef>
              <a:spcPct val="0"/>
            </a:spcBef>
            <a:spcAft>
              <a:spcPct val="35000"/>
            </a:spcAft>
            <a:buNone/>
          </a:pPr>
          <a:r>
            <a:rPr lang="en-US" sz="1500" kern="1200"/>
            <a:t>Other?</a:t>
          </a:r>
        </a:p>
      </dsp:txBody>
      <dsp:txXfrm>
        <a:off x="5693543" y="3791809"/>
        <a:ext cx="4364856" cy="101061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DDA3CFC-64FA-4D57-AFD3-501C2441D3E5}" type="datetimeFigureOut">
              <a:rPr lang="en-US" smtClean="0"/>
              <a:t>11/16/2020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A4B406-3FDA-46EA-A729-0030FF17A409}" type="slidenum">
              <a:rPr lang="en-US" smtClean="0"/>
              <a:t>‹#›</a:t>
            </a:fld>
            <a:endParaRPr lang="en-US"/>
          </a:p>
        </p:txBody>
      </p:sp>
    </p:spTree>
    <p:extLst>
      <p:ext uri="{BB962C8B-B14F-4D97-AF65-F5344CB8AC3E}">
        <p14:creationId xmlns:p14="http://schemas.microsoft.com/office/powerpoint/2010/main" val="210258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ED3FF32-331B-456B-A5DC-D16A81051C75}" type="datetimeFigureOut">
              <a:rPr lang="en-US" smtClean="0"/>
              <a:t>11/16/2020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1B328C3-E1AD-4C9F-B43B-0CA94B4EBAA2}" type="slidenum">
              <a:rPr lang="en-US" smtClean="0"/>
              <a:t>‹#›</a:t>
            </a:fld>
            <a:endParaRPr lang="en-US"/>
          </a:p>
        </p:txBody>
      </p:sp>
    </p:spTree>
    <p:extLst>
      <p:ext uri="{BB962C8B-B14F-4D97-AF65-F5344CB8AC3E}">
        <p14:creationId xmlns:p14="http://schemas.microsoft.com/office/powerpoint/2010/main" val="124379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allowing me to speak to DHR.</a:t>
            </a:r>
          </a:p>
          <a:p>
            <a:endParaRPr lang="en-US" dirty="0"/>
          </a:p>
          <a:p>
            <a:r>
              <a:rPr lang="en-US" dirty="0"/>
              <a:t>I am Patti Perkins, Director of the Department of Finance.  I just started with the agency in January of this year.  What a year to start a new job!</a:t>
            </a:r>
          </a:p>
          <a:p>
            <a:endParaRPr lang="en-US" dirty="0"/>
          </a:p>
          <a:p>
            <a:r>
              <a:rPr lang="en-US" dirty="0"/>
              <a:t>You may wonder why on earth a Director of this agency is speaking to a group of HR professionals about Culture &amp; Values!?  Well, I have over three decades of experience in both commercial banking AND HR.  Prior to coming to the State, I worked in my own HR consulting business, which I still have, though I no longer actively consult.</a:t>
            </a:r>
          </a:p>
        </p:txBody>
      </p:sp>
      <p:sp>
        <p:nvSpPr>
          <p:cNvPr id="4" name="Slide Number Placeholder 3"/>
          <p:cNvSpPr>
            <a:spLocks noGrp="1"/>
          </p:cNvSpPr>
          <p:nvPr>
            <p:ph type="sldNum" sz="quarter" idx="5"/>
          </p:nvPr>
        </p:nvSpPr>
        <p:spPr/>
        <p:txBody>
          <a:bodyPr/>
          <a:lstStyle/>
          <a:p>
            <a:fld id="{11B328C3-E1AD-4C9F-B43B-0CA94B4EBAA2}" type="slidenum">
              <a:rPr lang="en-US" smtClean="0"/>
              <a:t>1</a:t>
            </a:fld>
            <a:endParaRPr lang="en-US"/>
          </a:p>
        </p:txBody>
      </p:sp>
    </p:spTree>
    <p:extLst>
      <p:ext uri="{BB962C8B-B14F-4D97-AF65-F5344CB8AC3E}">
        <p14:creationId xmlns:p14="http://schemas.microsoft.com/office/powerpoint/2010/main" val="384199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heard of </a:t>
            </a:r>
            <a:r>
              <a:rPr lang="en-US" dirty="0" err="1"/>
              <a:t>Brene</a:t>
            </a:r>
            <a:r>
              <a:rPr lang="en-US" dirty="0"/>
              <a:t> Brown, I’m sure….thought leader and author in leadership, TED talk-er on vulnerability and other things.</a:t>
            </a:r>
          </a:p>
          <a:p>
            <a:endParaRPr lang="en-US" dirty="0"/>
          </a:p>
          <a:p>
            <a:r>
              <a:rPr lang="en-US" dirty="0"/>
              <a:t>This list comes from one of her books</a:t>
            </a:r>
            <a:r>
              <a:rPr lang="en-US" u="sng" dirty="0"/>
              <a:t>, Dare to Lead. </a:t>
            </a:r>
            <a:r>
              <a:rPr lang="en-US" dirty="0"/>
              <a:t>  It is a list of values, though not all inclusive.  In fact, I noted early on that “communication” is missing.  But this is a great started list for people.</a:t>
            </a:r>
            <a:endParaRPr lang="en-US" u="sng" dirty="0"/>
          </a:p>
        </p:txBody>
      </p:sp>
      <p:sp>
        <p:nvSpPr>
          <p:cNvPr id="4" name="Slide Number Placeholder 3"/>
          <p:cNvSpPr>
            <a:spLocks noGrp="1"/>
          </p:cNvSpPr>
          <p:nvPr>
            <p:ph type="sldNum" sz="quarter" idx="5"/>
          </p:nvPr>
        </p:nvSpPr>
        <p:spPr/>
        <p:txBody>
          <a:bodyPr/>
          <a:lstStyle/>
          <a:p>
            <a:fld id="{11B328C3-E1AD-4C9F-B43B-0CA94B4EBAA2}" type="slidenum">
              <a:rPr lang="en-US" smtClean="0"/>
              <a:t>10</a:t>
            </a:fld>
            <a:endParaRPr lang="en-US"/>
          </a:p>
        </p:txBody>
      </p:sp>
    </p:spTree>
    <p:extLst>
      <p:ext uri="{BB962C8B-B14F-4D97-AF65-F5344CB8AC3E}">
        <p14:creationId xmlns:p14="http://schemas.microsoft.com/office/powerpoint/2010/main" val="3500437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28C3-E1AD-4C9F-B43B-0CA94B4EBAA2}" type="slidenum">
              <a:rPr lang="en-US" smtClean="0"/>
              <a:t>11</a:t>
            </a:fld>
            <a:endParaRPr lang="en-US"/>
          </a:p>
        </p:txBody>
      </p:sp>
    </p:spTree>
    <p:extLst>
      <p:ext uri="{BB962C8B-B14F-4D97-AF65-F5344CB8AC3E}">
        <p14:creationId xmlns:p14="http://schemas.microsoft.com/office/powerpoint/2010/main" val="68990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28C3-E1AD-4C9F-B43B-0CA94B4EBAA2}" type="slidenum">
              <a:rPr lang="en-US" smtClean="0"/>
              <a:t>12</a:t>
            </a:fld>
            <a:endParaRPr lang="en-US"/>
          </a:p>
        </p:txBody>
      </p:sp>
    </p:spTree>
    <p:extLst>
      <p:ext uri="{BB962C8B-B14F-4D97-AF65-F5344CB8AC3E}">
        <p14:creationId xmlns:p14="http://schemas.microsoft.com/office/powerpoint/2010/main" val="101702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28C3-E1AD-4C9F-B43B-0CA94B4EBAA2}" type="slidenum">
              <a:rPr lang="en-US" smtClean="0"/>
              <a:t>13</a:t>
            </a:fld>
            <a:endParaRPr lang="en-US"/>
          </a:p>
        </p:txBody>
      </p:sp>
    </p:spTree>
    <p:extLst>
      <p:ext uri="{BB962C8B-B14F-4D97-AF65-F5344CB8AC3E}">
        <p14:creationId xmlns:p14="http://schemas.microsoft.com/office/powerpoint/2010/main" val="3455470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our flipchart ended up.</a:t>
            </a:r>
          </a:p>
        </p:txBody>
      </p:sp>
      <p:sp>
        <p:nvSpPr>
          <p:cNvPr id="4" name="Slide Number Placeholder 3"/>
          <p:cNvSpPr>
            <a:spLocks noGrp="1"/>
          </p:cNvSpPr>
          <p:nvPr>
            <p:ph type="sldNum" sz="quarter" idx="5"/>
          </p:nvPr>
        </p:nvSpPr>
        <p:spPr/>
        <p:txBody>
          <a:bodyPr/>
          <a:lstStyle/>
          <a:p>
            <a:fld id="{11B328C3-E1AD-4C9F-B43B-0CA94B4EBAA2}" type="slidenum">
              <a:rPr lang="en-US" smtClean="0"/>
              <a:t>14</a:t>
            </a:fld>
            <a:endParaRPr lang="en-US"/>
          </a:p>
        </p:txBody>
      </p:sp>
    </p:spTree>
    <p:extLst>
      <p:ext uri="{BB962C8B-B14F-4D97-AF65-F5344CB8AC3E}">
        <p14:creationId xmlns:p14="http://schemas.microsoft.com/office/powerpoint/2010/main" val="131215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28C3-E1AD-4C9F-B43B-0CA94B4EBAA2}" type="slidenum">
              <a:rPr lang="en-US" smtClean="0"/>
              <a:t>15</a:t>
            </a:fld>
            <a:endParaRPr lang="en-US"/>
          </a:p>
        </p:txBody>
      </p:sp>
    </p:spTree>
    <p:extLst>
      <p:ext uri="{BB962C8B-B14F-4D97-AF65-F5344CB8AC3E}">
        <p14:creationId xmlns:p14="http://schemas.microsoft.com/office/powerpoint/2010/main" val="58570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Buxton and LeAnn Stephens asked if I would share with you the process I used in our agency to determine a set of Values.  </a:t>
            </a:r>
          </a:p>
          <a:p>
            <a:endParaRPr lang="en-US" dirty="0"/>
          </a:p>
          <a:p>
            <a:r>
              <a:rPr lang="en-US" dirty="0"/>
              <a:t>I was very surprised when I realized there was no articulated set of values in our Department.  One of the upsides of COVID was the change in external meetings which allowed me to focus internally.</a:t>
            </a:r>
          </a:p>
          <a:p>
            <a:endParaRPr lang="en-US" dirty="0"/>
          </a:p>
          <a:p>
            <a:r>
              <a:rPr lang="en-US" dirty="0"/>
              <a:t>There are three main elements of culture – Vision, Mission and Values.</a:t>
            </a:r>
          </a:p>
        </p:txBody>
      </p:sp>
      <p:sp>
        <p:nvSpPr>
          <p:cNvPr id="4" name="Slide Number Placeholder 3"/>
          <p:cNvSpPr>
            <a:spLocks noGrp="1"/>
          </p:cNvSpPr>
          <p:nvPr>
            <p:ph type="sldNum" sz="quarter" idx="5"/>
          </p:nvPr>
        </p:nvSpPr>
        <p:spPr/>
        <p:txBody>
          <a:bodyPr/>
          <a:lstStyle/>
          <a:p>
            <a:fld id="{11B328C3-E1AD-4C9F-B43B-0CA94B4EBAA2}" type="slidenum">
              <a:rPr lang="en-US" smtClean="0"/>
              <a:t>2</a:t>
            </a:fld>
            <a:endParaRPr lang="en-US"/>
          </a:p>
        </p:txBody>
      </p:sp>
    </p:spTree>
    <p:extLst>
      <p:ext uri="{BB962C8B-B14F-4D97-AF65-F5344CB8AC3E}">
        <p14:creationId xmlns:p14="http://schemas.microsoft.com/office/powerpoint/2010/main" val="426875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have been through exercises and know what these elements are, but as a refresher, the definition of Vision is….</a:t>
            </a:r>
          </a:p>
        </p:txBody>
      </p:sp>
      <p:sp>
        <p:nvSpPr>
          <p:cNvPr id="4" name="Slide Number Placeholder 3"/>
          <p:cNvSpPr>
            <a:spLocks noGrp="1"/>
          </p:cNvSpPr>
          <p:nvPr>
            <p:ph type="sldNum" sz="quarter" idx="5"/>
          </p:nvPr>
        </p:nvSpPr>
        <p:spPr/>
        <p:txBody>
          <a:bodyPr/>
          <a:lstStyle/>
          <a:p>
            <a:fld id="{11B328C3-E1AD-4C9F-B43B-0CA94B4EBAA2}" type="slidenum">
              <a:rPr lang="en-US" smtClean="0"/>
              <a:t>3</a:t>
            </a:fld>
            <a:endParaRPr lang="en-US"/>
          </a:p>
        </p:txBody>
      </p:sp>
    </p:spTree>
    <p:extLst>
      <p:ext uri="{BB962C8B-B14F-4D97-AF65-F5344CB8AC3E}">
        <p14:creationId xmlns:p14="http://schemas.microsoft.com/office/powerpoint/2010/main" val="270480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Mission Statement, critical to the organization, is:</a:t>
            </a:r>
          </a:p>
        </p:txBody>
      </p:sp>
      <p:sp>
        <p:nvSpPr>
          <p:cNvPr id="4" name="Slide Number Placeholder 3"/>
          <p:cNvSpPr>
            <a:spLocks noGrp="1"/>
          </p:cNvSpPr>
          <p:nvPr>
            <p:ph type="sldNum" sz="quarter" idx="5"/>
          </p:nvPr>
        </p:nvSpPr>
        <p:spPr/>
        <p:txBody>
          <a:bodyPr/>
          <a:lstStyle/>
          <a:p>
            <a:fld id="{11B328C3-E1AD-4C9F-B43B-0CA94B4EBAA2}" type="slidenum">
              <a:rPr lang="en-US" smtClean="0"/>
              <a:t>4</a:t>
            </a:fld>
            <a:endParaRPr lang="en-US"/>
          </a:p>
        </p:txBody>
      </p:sp>
    </p:spTree>
    <p:extLst>
      <p:ext uri="{BB962C8B-B14F-4D97-AF65-F5344CB8AC3E}">
        <p14:creationId xmlns:p14="http://schemas.microsoft.com/office/powerpoint/2010/main" val="348459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third element of Values is:</a:t>
            </a:r>
          </a:p>
        </p:txBody>
      </p:sp>
      <p:sp>
        <p:nvSpPr>
          <p:cNvPr id="4" name="Slide Number Placeholder 3"/>
          <p:cNvSpPr>
            <a:spLocks noGrp="1"/>
          </p:cNvSpPr>
          <p:nvPr>
            <p:ph type="sldNum" sz="quarter" idx="5"/>
          </p:nvPr>
        </p:nvSpPr>
        <p:spPr/>
        <p:txBody>
          <a:bodyPr/>
          <a:lstStyle/>
          <a:p>
            <a:fld id="{11B328C3-E1AD-4C9F-B43B-0CA94B4EBAA2}" type="slidenum">
              <a:rPr lang="en-US" smtClean="0"/>
              <a:t>5</a:t>
            </a:fld>
            <a:endParaRPr lang="en-US"/>
          </a:p>
        </p:txBody>
      </p:sp>
    </p:spTree>
    <p:extLst>
      <p:ext uri="{BB962C8B-B14F-4D97-AF65-F5344CB8AC3E}">
        <p14:creationId xmlns:p14="http://schemas.microsoft.com/office/powerpoint/2010/main" val="77002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B328C3-E1AD-4C9F-B43B-0CA94B4EBAA2}" type="slidenum">
              <a:rPr lang="en-US" smtClean="0"/>
              <a:t>6</a:t>
            </a:fld>
            <a:endParaRPr lang="en-US"/>
          </a:p>
        </p:txBody>
      </p:sp>
    </p:spTree>
    <p:extLst>
      <p:ext uri="{BB962C8B-B14F-4D97-AF65-F5344CB8AC3E}">
        <p14:creationId xmlns:p14="http://schemas.microsoft.com/office/powerpoint/2010/main" val="36941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 should be intentional</a:t>
            </a:r>
          </a:p>
        </p:txBody>
      </p:sp>
      <p:sp>
        <p:nvSpPr>
          <p:cNvPr id="4" name="Slide Number Placeholder 3"/>
          <p:cNvSpPr>
            <a:spLocks noGrp="1"/>
          </p:cNvSpPr>
          <p:nvPr>
            <p:ph type="sldNum" sz="quarter" idx="5"/>
          </p:nvPr>
        </p:nvSpPr>
        <p:spPr/>
        <p:txBody>
          <a:bodyPr/>
          <a:lstStyle/>
          <a:p>
            <a:fld id="{11B328C3-E1AD-4C9F-B43B-0CA94B4EBAA2}" type="slidenum">
              <a:rPr lang="en-US" smtClean="0"/>
              <a:t>7</a:t>
            </a:fld>
            <a:endParaRPr lang="en-US"/>
          </a:p>
        </p:txBody>
      </p:sp>
    </p:spTree>
    <p:extLst>
      <p:ext uri="{BB962C8B-B14F-4D97-AF65-F5344CB8AC3E}">
        <p14:creationId xmlns:p14="http://schemas.microsoft.com/office/powerpoint/2010/main" val="1831714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I asked my time:  </a:t>
            </a:r>
          </a:p>
          <a:p>
            <a:endParaRPr lang="en-US" dirty="0"/>
          </a:p>
          <a:p>
            <a:r>
              <a:rPr lang="en-US" dirty="0"/>
              <a:t>Do you want to try it?  What three words describe the current culture of DHR?  You want to think about these three questions.</a:t>
            </a:r>
          </a:p>
        </p:txBody>
      </p:sp>
      <p:sp>
        <p:nvSpPr>
          <p:cNvPr id="4" name="Slide Number Placeholder 3"/>
          <p:cNvSpPr>
            <a:spLocks noGrp="1"/>
          </p:cNvSpPr>
          <p:nvPr>
            <p:ph type="sldNum" sz="quarter" idx="5"/>
          </p:nvPr>
        </p:nvSpPr>
        <p:spPr/>
        <p:txBody>
          <a:bodyPr/>
          <a:lstStyle/>
          <a:p>
            <a:fld id="{11B328C3-E1AD-4C9F-B43B-0CA94B4EBAA2}" type="slidenum">
              <a:rPr lang="en-US" smtClean="0"/>
              <a:t>8</a:t>
            </a:fld>
            <a:endParaRPr lang="en-US"/>
          </a:p>
        </p:txBody>
      </p:sp>
    </p:spTree>
    <p:extLst>
      <p:ext uri="{BB962C8B-B14F-4D97-AF65-F5344CB8AC3E}">
        <p14:creationId xmlns:p14="http://schemas.microsoft.com/office/powerpoint/2010/main" val="352234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 asked the team to identify what values supported our culture.</a:t>
            </a:r>
          </a:p>
          <a:p>
            <a:endParaRPr lang="en-US" dirty="0"/>
          </a:p>
          <a:p>
            <a:r>
              <a:rPr lang="en-US" dirty="0"/>
              <a:t>I wrote them on a flipchart</a:t>
            </a:r>
          </a:p>
        </p:txBody>
      </p:sp>
      <p:sp>
        <p:nvSpPr>
          <p:cNvPr id="4" name="Slide Number Placeholder 3"/>
          <p:cNvSpPr>
            <a:spLocks noGrp="1"/>
          </p:cNvSpPr>
          <p:nvPr>
            <p:ph type="sldNum" sz="quarter" idx="5"/>
          </p:nvPr>
        </p:nvSpPr>
        <p:spPr/>
        <p:txBody>
          <a:bodyPr/>
          <a:lstStyle/>
          <a:p>
            <a:fld id="{11B328C3-E1AD-4C9F-B43B-0CA94B4EBAA2}" type="slidenum">
              <a:rPr lang="en-US" smtClean="0"/>
              <a:t>9</a:t>
            </a:fld>
            <a:endParaRPr lang="en-US"/>
          </a:p>
        </p:txBody>
      </p:sp>
    </p:spTree>
    <p:extLst>
      <p:ext uri="{BB962C8B-B14F-4D97-AF65-F5344CB8AC3E}">
        <p14:creationId xmlns:p14="http://schemas.microsoft.com/office/powerpoint/2010/main" val="29276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11/16/2020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11/16/2020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11/16/2020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11/16/2020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11/16/2020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jayce-o.blogspot.com/2012/03/4-reasons-for-logo-redesig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Culture &amp; Values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fontScale="77500" lnSpcReduction="20000"/>
          </a:bodyPr>
          <a:lstStyle/>
          <a:p>
            <a:pPr>
              <a:spcAft>
                <a:spcPts val="600"/>
              </a:spcAft>
            </a:pPr>
            <a:r>
              <a:rPr lang="en-US" dirty="0">
                <a:solidFill>
                  <a:schemeClr val="tx1"/>
                </a:solidFill>
              </a:rPr>
              <a:t>Establishing the foundation for change</a:t>
            </a:r>
          </a:p>
          <a:p>
            <a:pPr>
              <a:spcAft>
                <a:spcPts val="600"/>
              </a:spcAft>
            </a:pPr>
            <a:r>
              <a:rPr lang="en-US" dirty="0">
                <a:solidFill>
                  <a:schemeClr val="tx1"/>
                </a:solidFill>
              </a:rPr>
              <a:t>DHR Forum  November 17, 2020</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2DBA50-DB08-43BF-9E49-F2FD2251ED6D}"/>
              </a:ext>
            </a:extLst>
          </p:cNvPr>
          <p:cNvPicPr>
            <a:picLocks noChangeAspect="1"/>
          </p:cNvPicPr>
          <p:nvPr/>
        </p:nvPicPr>
        <p:blipFill>
          <a:blip r:embed="rId3"/>
          <a:stretch>
            <a:fillRect/>
          </a:stretch>
        </p:blipFill>
        <p:spPr>
          <a:xfrm>
            <a:off x="2635473" y="340529"/>
            <a:ext cx="6522243" cy="6075963"/>
          </a:xfrm>
          <a:prstGeom prst="rect">
            <a:avLst/>
          </a:prstGeom>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122993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44C8385A-6467-45C5-BC3B-6C339406CF95}"/>
              </a:ext>
            </a:extLst>
          </p:cNvPr>
          <p:cNvSpPr>
            <a:spLocks noGrp="1"/>
          </p:cNvSpPr>
          <p:nvPr>
            <p:ph type="title"/>
          </p:nvPr>
        </p:nvSpPr>
        <p:spPr>
          <a:xfrm>
            <a:off x="573409" y="559477"/>
            <a:ext cx="3765200" cy="5709931"/>
          </a:xfrm>
        </p:spPr>
        <p:txBody>
          <a:bodyPr>
            <a:normAutofit/>
          </a:bodyPr>
          <a:lstStyle/>
          <a:p>
            <a:pPr algn="ctr"/>
            <a:r>
              <a:rPr lang="en-US" dirty="0"/>
              <a:t>Sample Exercise</a:t>
            </a:r>
            <a:br>
              <a:rPr lang="en-US" dirty="0"/>
            </a:br>
            <a:br>
              <a:rPr lang="en-US" dirty="0"/>
            </a:br>
            <a:r>
              <a:rPr lang="en-US" dirty="0"/>
              <a:t>Brainstorming 15 minutes</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3064A1EC-0E68-4672-A3C2-47D00C03BFE8}"/>
              </a:ext>
            </a:extLst>
          </p:cNvPr>
          <p:cNvGraphicFramePr>
            <a:graphicFrameLocks noGrp="1"/>
          </p:cNvGraphicFramePr>
          <p:nvPr>
            <p:ph idx="1"/>
            <p:extLst>
              <p:ext uri="{D42A27DB-BD31-4B8C-83A1-F6EECF244321}">
                <p14:modId xmlns:p14="http://schemas.microsoft.com/office/powerpoint/2010/main" val="724747146"/>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9975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24D2F378-EB74-430B-8994-C6671ED6D477}"/>
              </a:ext>
            </a:extLst>
          </p:cNvPr>
          <p:cNvSpPr>
            <a:spLocks noGrp="1"/>
          </p:cNvSpPr>
          <p:nvPr>
            <p:ph type="title"/>
          </p:nvPr>
        </p:nvSpPr>
        <p:spPr>
          <a:xfrm>
            <a:off x="573409" y="559477"/>
            <a:ext cx="3765200" cy="5709931"/>
          </a:xfrm>
        </p:spPr>
        <p:txBody>
          <a:bodyPr>
            <a:normAutofit/>
          </a:bodyPr>
          <a:lstStyle/>
          <a:p>
            <a:pPr algn="ctr"/>
            <a:r>
              <a:rPr lang="en-US" dirty="0"/>
              <a:t>Questions to Consider</a:t>
            </a:r>
            <a:endParaRPr lang="en-US"/>
          </a:p>
        </p:txBody>
      </p:sp>
      <p:sp>
        <p:nvSpPr>
          <p:cNvPr id="30"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10A1D597-609F-45D0-86E1-D4AFADD7D5A4}"/>
              </a:ext>
            </a:extLst>
          </p:cNvPr>
          <p:cNvGraphicFramePr>
            <a:graphicFrameLocks noGrp="1"/>
          </p:cNvGraphicFramePr>
          <p:nvPr>
            <p:ph idx="1"/>
            <p:extLst>
              <p:ext uri="{D42A27DB-BD31-4B8C-83A1-F6EECF244321}">
                <p14:modId xmlns:p14="http://schemas.microsoft.com/office/powerpoint/2010/main" val="147578369"/>
              </p:ext>
            </p:extLst>
          </p:nvPr>
        </p:nvGraphicFramePr>
        <p:xfrm>
          <a:off x="5042848" y="237744"/>
          <a:ext cx="6341458" cy="629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38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44DADE-914A-4A56-8D65-FCFF1977BB0A}"/>
              </a:ext>
            </a:extLst>
          </p:cNvPr>
          <p:cNvSpPr>
            <a:spLocks noGrp="1"/>
          </p:cNvSpPr>
          <p:nvPr>
            <p:ph type="title"/>
          </p:nvPr>
        </p:nvSpPr>
        <p:spPr>
          <a:xfrm>
            <a:off x="983887" y="1185059"/>
            <a:ext cx="3491832" cy="4487882"/>
          </a:xfrm>
        </p:spPr>
        <p:txBody>
          <a:bodyPr>
            <a:normAutofit/>
          </a:bodyPr>
          <a:lstStyle/>
          <a:p>
            <a:pPr algn="ctr"/>
            <a:r>
              <a:rPr lang="en-US" sz="4400">
                <a:solidFill>
                  <a:schemeClr val="tx1"/>
                </a:solidFill>
              </a:rPr>
              <a:t>Debriefing the report out</a:t>
            </a:r>
          </a:p>
        </p:txBody>
      </p:sp>
      <p:sp>
        <p:nvSpPr>
          <p:cNvPr id="10" name="Rectangle 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494" y="276008"/>
            <a:ext cx="6463060" cy="63059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08842" y="438912"/>
            <a:ext cx="6132365"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E4795DC3-A957-4328-A61F-89A8DFA5A8DF}"/>
              </a:ext>
            </a:extLst>
          </p:cNvPr>
          <p:cNvSpPr>
            <a:spLocks noGrp="1"/>
          </p:cNvSpPr>
          <p:nvPr>
            <p:ph idx="1"/>
          </p:nvPr>
        </p:nvSpPr>
        <p:spPr>
          <a:xfrm>
            <a:off x="5924550" y="685800"/>
            <a:ext cx="5715000" cy="5638800"/>
          </a:xfrm>
          <a:solidFill>
            <a:srgbClr val="5CC6D6"/>
          </a:solidFill>
        </p:spPr>
        <p:txBody>
          <a:bodyPr anchor="ctr">
            <a:normAutofit/>
          </a:bodyPr>
          <a:lstStyle/>
          <a:p>
            <a:pPr>
              <a:lnSpc>
                <a:spcPct val="100000"/>
              </a:lnSpc>
            </a:pPr>
            <a:r>
              <a:rPr lang="en-US" sz="1700" dirty="0"/>
              <a:t>On a flipchart (or whiteboard) capture the values the groups suggest</a:t>
            </a:r>
          </a:p>
          <a:p>
            <a:pPr>
              <a:lnSpc>
                <a:spcPct val="100000"/>
              </a:lnSpc>
            </a:pPr>
            <a:r>
              <a:rPr lang="en-US" sz="1700" dirty="0"/>
              <a:t>When all the groups have completed, ask each member of the team to vote for their top five or six values</a:t>
            </a:r>
          </a:p>
          <a:p>
            <a:pPr>
              <a:lnSpc>
                <a:spcPct val="100000"/>
              </a:lnSpc>
            </a:pPr>
            <a:r>
              <a:rPr lang="en-US" sz="1700" dirty="0"/>
              <a:t>The votes can be identified by giving the team members dot stickers for them to place by the values they choose</a:t>
            </a:r>
          </a:p>
          <a:p>
            <a:pPr>
              <a:lnSpc>
                <a:spcPct val="100000"/>
              </a:lnSpc>
            </a:pPr>
            <a:r>
              <a:rPr lang="en-US" sz="1700" dirty="0"/>
              <a:t>Identify the values that have the most votes</a:t>
            </a:r>
          </a:p>
          <a:p>
            <a:pPr>
              <a:lnSpc>
                <a:spcPct val="100000"/>
              </a:lnSpc>
            </a:pPr>
            <a:r>
              <a:rPr lang="en-US" sz="1700" dirty="0"/>
              <a:t>Validate the group chooses the values with the highest votes</a:t>
            </a:r>
          </a:p>
          <a:p>
            <a:pPr>
              <a:lnSpc>
                <a:spcPct val="100000"/>
              </a:lnSpc>
            </a:pPr>
            <a:r>
              <a:rPr lang="en-US" sz="1700" dirty="0"/>
              <a:t>Review the “Questions to Consider” slide in light of the selections</a:t>
            </a:r>
          </a:p>
          <a:p>
            <a:pPr>
              <a:lnSpc>
                <a:spcPct val="100000"/>
              </a:lnSpc>
            </a:pPr>
            <a:r>
              <a:rPr lang="en-US" sz="1700" dirty="0"/>
              <a:t>Determine how the values will be DEFINED – separate workshop or allow leader to define and get feedback later</a:t>
            </a:r>
          </a:p>
        </p:txBody>
      </p:sp>
    </p:spTree>
    <p:extLst>
      <p:ext uri="{BB962C8B-B14F-4D97-AF65-F5344CB8AC3E}">
        <p14:creationId xmlns:p14="http://schemas.microsoft.com/office/powerpoint/2010/main" val="195025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9E9D8B3-4A12-4D77-A453-7CE055388476}"/>
              </a:ext>
            </a:extLst>
          </p:cNvPr>
          <p:cNvPicPr>
            <a:picLocks noChangeAspect="1"/>
          </p:cNvPicPr>
          <p:nvPr/>
        </p:nvPicPr>
        <p:blipFill>
          <a:blip r:embed="rId3"/>
          <a:stretch>
            <a:fillRect/>
          </a:stretch>
        </p:blipFill>
        <p:spPr>
          <a:xfrm>
            <a:off x="3514725" y="490880"/>
            <a:ext cx="4675460" cy="5862647"/>
          </a:xfrm>
          <a:prstGeom prst="rect">
            <a:avLst/>
          </a:prstGeom>
        </p:spPr>
      </p:pic>
    </p:spTree>
    <p:extLst>
      <p:ext uri="{BB962C8B-B14F-4D97-AF65-F5344CB8AC3E}">
        <p14:creationId xmlns:p14="http://schemas.microsoft.com/office/powerpoint/2010/main" val="243901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F90BEF-F5C9-43BB-9FED-780B2E802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B41FD-D897-4F21-A5F3-254C563DC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4F628E5-F145-4719-B240-F9D1B2D50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AE7855D6-A5B9-4D67-8B14-005AFCF57E33}"/>
              </a:ext>
            </a:extLst>
          </p:cNvPr>
          <p:cNvSpPr>
            <a:spLocks noGrp="1"/>
          </p:cNvSpPr>
          <p:nvPr>
            <p:ph type="title"/>
          </p:nvPr>
        </p:nvSpPr>
        <p:spPr>
          <a:xfrm>
            <a:off x="1066800" y="4800074"/>
            <a:ext cx="10058400" cy="1371600"/>
          </a:xfrm>
        </p:spPr>
        <p:txBody>
          <a:bodyPr>
            <a:normAutofit/>
          </a:bodyPr>
          <a:lstStyle/>
          <a:p>
            <a:pPr algn="ctr"/>
            <a:r>
              <a:rPr lang="en-US" dirty="0"/>
              <a:t>Next Steps	</a:t>
            </a:r>
            <a:endParaRPr lang="en-US"/>
          </a:p>
        </p:txBody>
      </p:sp>
      <p:graphicFrame>
        <p:nvGraphicFramePr>
          <p:cNvPr id="5" name="Content Placeholder 2">
            <a:extLst>
              <a:ext uri="{FF2B5EF4-FFF2-40B4-BE49-F238E27FC236}">
                <a16:creationId xmlns:a16="http://schemas.microsoft.com/office/drawing/2014/main" id="{30FB4FCE-7532-4988-87F4-30AB8C1D3B7A}"/>
              </a:ext>
            </a:extLst>
          </p:cNvPr>
          <p:cNvGraphicFramePr>
            <a:graphicFrameLocks noGrp="1"/>
          </p:cNvGraphicFramePr>
          <p:nvPr>
            <p:ph idx="1"/>
            <p:extLst>
              <p:ext uri="{D42A27DB-BD31-4B8C-83A1-F6EECF244321}">
                <p14:modId xmlns:p14="http://schemas.microsoft.com/office/powerpoint/2010/main" val="3542335327"/>
              </p:ext>
            </p:extLst>
          </p:nvPr>
        </p:nvGraphicFramePr>
        <p:xfrm>
          <a:off x="620973" y="539087"/>
          <a:ext cx="11199171" cy="4544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C182CC-6F81-47F6-9F06-D50BE8A02C23}"/>
              </a:ext>
            </a:extLst>
          </p:cNvPr>
          <p:cNvSpPr txBox="1"/>
          <p:nvPr/>
        </p:nvSpPr>
        <p:spPr>
          <a:xfrm>
            <a:off x="876300" y="539087"/>
            <a:ext cx="3724275" cy="369332"/>
          </a:xfrm>
          <a:prstGeom prst="rect">
            <a:avLst/>
          </a:prstGeom>
          <a:noFill/>
        </p:spPr>
        <p:txBody>
          <a:bodyPr wrap="square" rtlCol="0">
            <a:spAutoFit/>
          </a:bodyPr>
          <a:lstStyle/>
          <a:p>
            <a:r>
              <a:rPr lang="en-US" dirty="0"/>
              <a:t>Sample Process</a:t>
            </a:r>
          </a:p>
        </p:txBody>
      </p:sp>
    </p:spTree>
    <p:extLst>
      <p:ext uri="{BB962C8B-B14F-4D97-AF65-F5344CB8AC3E}">
        <p14:creationId xmlns:p14="http://schemas.microsoft.com/office/powerpoint/2010/main" val="318010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741E4EE5-45FA-4512-A593-EB7D638A4EB8}"/>
              </a:ext>
            </a:extLst>
          </p:cNvPr>
          <p:cNvSpPr>
            <a:spLocks noGrp="1"/>
          </p:cNvSpPr>
          <p:nvPr>
            <p:ph type="title"/>
          </p:nvPr>
        </p:nvSpPr>
        <p:spPr>
          <a:xfrm>
            <a:off x="1066800" y="642594"/>
            <a:ext cx="10058400" cy="1371600"/>
          </a:xfrm>
        </p:spPr>
        <p:txBody>
          <a:bodyPr>
            <a:normAutofit/>
          </a:bodyPr>
          <a:lstStyle/>
          <a:p>
            <a:pPr algn="ctr"/>
            <a:r>
              <a:rPr lang="en-US" dirty="0"/>
              <a:t>Future Use of Values		</a:t>
            </a:r>
          </a:p>
        </p:txBody>
      </p:sp>
      <p:graphicFrame>
        <p:nvGraphicFramePr>
          <p:cNvPr id="5" name="Content Placeholder 2">
            <a:extLst>
              <a:ext uri="{FF2B5EF4-FFF2-40B4-BE49-F238E27FC236}">
                <a16:creationId xmlns:a16="http://schemas.microsoft.com/office/drawing/2014/main" id="{64522B03-F68F-4402-BC75-91588A66F553}"/>
              </a:ext>
            </a:extLst>
          </p:cNvPr>
          <p:cNvGraphicFramePr>
            <a:graphicFrameLocks noGrp="1"/>
          </p:cNvGraphicFramePr>
          <p:nvPr>
            <p:ph idx="1"/>
            <p:extLst>
              <p:ext uri="{D42A27DB-BD31-4B8C-83A1-F6EECF244321}">
                <p14:modId xmlns:p14="http://schemas.microsoft.com/office/powerpoint/2010/main" val="363997937"/>
              </p:ext>
            </p:extLst>
          </p:nvPr>
        </p:nvGraphicFramePr>
        <p:xfrm>
          <a:off x="1066800" y="1678674"/>
          <a:ext cx="10058400" cy="4804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983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313E6-DDEE-4179-83D5-954558C5E8F8}"/>
              </a:ext>
            </a:extLst>
          </p:cNvPr>
          <p:cNvPicPr>
            <a:picLocks noChangeAspect="1"/>
          </p:cNvPicPr>
          <p:nvPr/>
        </p:nvPicPr>
        <p:blipFill>
          <a:blip r:embed="rId2"/>
          <a:stretch>
            <a:fillRect/>
          </a:stretch>
        </p:blipFill>
        <p:spPr>
          <a:xfrm>
            <a:off x="3128367" y="385270"/>
            <a:ext cx="5935265" cy="6087460"/>
          </a:xfrm>
          <a:prstGeom prst="rect">
            <a:avLst/>
          </a:prstGeom>
        </p:spPr>
      </p:pic>
    </p:spTree>
    <p:extLst>
      <p:ext uri="{BB962C8B-B14F-4D97-AF65-F5344CB8AC3E}">
        <p14:creationId xmlns:p14="http://schemas.microsoft.com/office/powerpoint/2010/main" val="3736278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A3CD-4AAA-4805-AB85-5ED4E4264868}"/>
              </a:ext>
            </a:extLst>
          </p:cNvPr>
          <p:cNvSpPr>
            <a:spLocks noGrp="1"/>
          </p:cNvSpPr>
          <p:nvPr>
            <p:ph type="title"/>
          </p:nvPr>
        </p:nvSpPr>
        <p:spPr/>
        <p:txBody>
          <a:bodyPr/>
          <a:lstStyle/>
          <a:p>
            <a:r>
              <a:rPr lang="en-US" dirty="0"/>
              <a:t>Values Definitions – IDOF </a:t>
            </a:r>
          </a:p>
        </p:txBody>
      </p:sp>
      <p:sp>
        <p:nvSpPr>
          <p:cNvPr id="3" name="Content Placeholder 2">
            <a:extLst>
              <a:ext uri="{FF2B5EF4-FFF2-40B4-BE49-F238E27FC236}">
                <a16:creationId xmlns:a16="http://schemas.microsoft.com/office/drawing/2014/main" id="{3769CD99-3233-4F3B-98B6-0732EDB15F59}"/>
              </a:ext>
            </a:extLst>
          </p:cNvPr>
          <p:cNvSpPr>
            <a:spLocks noGrp="1"/>
          </p:cNvSpPr>
          <p:nvPr>
            <p:ph sz="half" idx="1"/>
          </p:nvPr>
        </p:nvSpPr>
        <p:spPr>
          <a:xfrm>
            <a:off x="578841" y="1711354"/>
            <a:ext cx="5151400" cy="4672668"/>
          </a:xfrm>
        </p:spPr>
        <p:txBody>
          <a:bodyPr>
            <a:normAutofit/>
          </a:bodyPr>
          <a:lstStyle/>
          <a:p>
            <a:pPr marL="0" marR="0">
              <a:lnSpc>
                <a:spcPct val="107000"/>
              </a:lnSpc>
              <a:spcBef>
                <a:spcPts val="0"/>
              </a:spcBef>
              <a:spcAft>
                <a:spcPts val="0"/>
              </a:spcAft>
            </a:pPr>
            <a:r>
              <a:rPr lang="en-US" sz="1200" b="1" dirty="0">
                <a:effectLst/>
                <a:latin typeface="Microsoft Sans Serif" panose="020B0604020202020204" pitchFamily="34" charset="0"/>
                <a:ea typeface="Calibri" panose="020F0502020204030204" pitchFamily="34" charset="0"/>
                <a:cs typeface="Times New Roman" panose="02020603050405020304" pitchFamily="18" charset="0"/>
              </a:rPr>
              <a:t>TRUST</a:t>
            </a:r>
            <a:r>
              <a:rPr lang="en-US" sz="1200" b="1" dirty="0">
                <a:latin typeface="Microsoft Sans Serif" panose="020B0604020202020204" pitchFamily="34" charset="0"/>
                <a:ea typeface="Calibri" panose="020F0502020204030204" pitchFamily="34" charset="0"/>
                <a:cs typeface="Times New Roman" panose="02020603050405020304" pitchFamily="18" charset="0"/>
              </a:rPr>
              <a:t> --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Trust means that we do what we say we will do and are transparent in our communication.  We are ethical and act with honesty and integrity.  We consider the impact on all our stakeholders before acting and making decisions.  [Our stakeholders are staff members, entities regulated/licensed, industry associations, Idaho citizens, the Governor’s office and our Legislators].  Trust means that we will assume positive intent in our interactions with our staff members and other stakeholders. </a:t>
            </a:r>
          </a:p>
          <a:p>
            <a:pPr marL="0" marR="0">
              <a:lnSpc>
                <a:spcPct val="107000"/>
              </a:lnSpc>
              <a:spcBef>
                <a:spcPts val="0"/>
              </a:spcBef>
              <a:spcAft>
                <a:spcPts val="0"/>
              </a:spcAft>
            </a:pPr>
            <a:endParaRPr lang="en-US" sz="1200" b="1" dirty="0">
              <a:effectLst/>
              <a:latin typeface="Microsoft Sans Serif"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effectLst/>
                <a:latin typeface="Microsoft Sans Serif" panose="020B0604020202020204" pitchFamily="34" charset="0"/>
                <a:ea typeface="Calibri" panose="020F0502020204030204" pitchFamily="34" charset="0"/>
                <a:cs typeface="Times New Roman" panose="02020603050405020304" pitchFamily="18" charset="0"/>
              </a:rPr>
              <a:t>ACCOUNTABILITY</a:t>
            </a:r>
            <a:r>
              <a:rPr lang="en-US" sz="1200" dirty="0">
                <a:effectLst/>
                <a:latin typeface="Microsoft Sans Serif" panose="020B0604020202020204" pitchFamily="34" charset="0"/>
                <a:ea typeface="Calibri" panose="020F0502020204030204" pitchFamily="34" charset="0"/>
                <a:cs typeface="Times New Roman" panose="02020603050405020304" pitchFamily="18" charset="0"/>
              </a:rPr>
              <a:t>  --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Accountability is both individual and corporate.  It means that as an individual, I own my decisions, actions, behavior and work performance.  I do what I say I will do and follow through. I am responsible for my individual development and work product.  I show up on time, I participate, and I contribute to the mission of the Department. I will initiate or request professional development as needed.  I will provide constructive feedback to others and will accept and act upon it when delivered to me.  I will not make excuses but will work hard to deliver promised results.    As leaders, we are responsible for what goes on in the teams that we manage.  As team members, we hold others and ourselves accountable to the standards and values of the Department.</a:t>
            </a:r>
          </a:p>
          <a:p>
            <a:pPr marL="0">
              <a:lnSpc>
                <a:spcPct val="107000"/>
              </a:lnSpc>
              <a:spcBef>
                <a:spcPts val="0"/>
              </a:spcBef>
            </a:pPr>
            <a:r>
              <a:rPr lang="en-US" sz="1200" b="1" dirty="0">
                <a:effectLst/>
                <a:latin typeface="Microsoft Sans Serif" panose="020B0604020202020204" pitchFamily="34" charset="0"/>
                <a:ea typeface="Calibri" panose="020F0502020204030204" pitchFamily="34" charset="0"/>
                <a:cs typeface="Times New Roman" panose="02020603050405020304" pitchFamily="18" charset="0"/>
              </a:rPr>
              <a:t>EMPOWERMENT</a:t>
            </a:r>
            <a:r>
              <a:rPr lang="en-US" sz="1200" b="1" dirty="0">
                <a:latin typeface="Microsoft Sans Serif" panose="020B0604020202020204" pitchFamily="34" charset="0"/>
                <a:ea typeface="Calibri" panose="020F0502020204030204" pitchFamily="34" charset="0"/>
                <a:cs typeface="Times New Roman" panose="02020603050405020304" pitchFamily="18" charset="0"/>
              </a:rPr>
              <a:t> --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We will prepare our employees to do their jobs and get out of their way so they can do them.  We will listen to everyone’s suggestions and ideas for different ways of doing things.  We will provide educational opportunities for growth and development.  Our staff members have a voice in what we do in the Department.</a:t>
            </a:r>
            <a:endParaRPr lang="en-US" sz="1100" dirty="0"/>
          </a:p>
          <a:p>
            <a:pPr marL="0" marR="0">
              <a:lnSpc>
                <a:spcPct val="107000"/>
              </a:lnSpc>
              <a:spcBef>
                <a:spcPts val="0"/>
              </a:spcBef>
              <a:spcAft>
                <a:spcPts val="0"/>
              </a:spcAft>
            </a:pPr>
            <a:endParaRPr lang="en-US" sz="1100" dirty="0">
              <a:effectLst/>
              <a:latin typeface="Microsoft Sans Serif"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300" dirty="0">
              <a:effectLst/>
              <a:latin typeface="Microsoft Sans Serif"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38CD5C98-CB3E-43E4-AD3F-7189FAE4A0FD}"/>
              </a:ext>
            </a:extLst>
          </p:cNvPr>
          <p:cNvSpPr>
            <a:spLocks noGrp="1"/>
          </p:cNvSpPr>
          <p:nvPr>
            <p:ph sz="half" idx="2"/>
          </p:nvPr>
        </p:nvSpPr>
        <p:spPr>
          <a:xfrm>
            <a:off x="5838739" y="1711353"/>
            <a:ext cx="5286462" cy="4672667"/>
          </a:xfrm>
        </p:spPr>
        <p:txBody>
          <a:bodyPr>
            <a:normAutofit/>
          </a:bodyPr>
          <a:lstStyle/>
          <a:p>
            <a:pPr marL="0" marR="0">
              <a:lnSpc>
                <a:spcPct val="107000"/>
              </a:lnSpc>
              <a:spcBef>
                <a:spcPts val="0"/>
              </a:spcBef>
              <a:spcAft>
                <a:spcPts val="0"/>
              </a:spcAft>
            </a:pPr>
            <a:r>
              <a:rPr lang="en-US" sz="1100" b="1" dirty="0">
                <a:effectLst/>
                <a:latin typeface="Microsoft Sans Serif" panose="020B0604020202020204" pitchFamily="34" charset="0"/>
                <a:ea typeface="Calibri" panose="020F0502020204030204" pitchFamily="34" charset="0"/>
                <a:cs typeface="Times New Roman" panose="02020603050405020304" pitchFamily="18" charset="0"/>
              </a:rPr>
              <a:t>COLLABORATIVE</a:t>
            </a:r>
            <a:r>
              <a:rPr lang="en-US" sz="1100" b="1" dirty="0">
                <a:latin typeface="Microsoft Sans Serif" panose="020B0604020202020204" pitchFamily="34" charset="0"/>
                <a:ea typeface="Calibri" panose="020F0502020204030204" pitchFamily="34" charset="0"/>
                <a:cs typeface="Times New Roman" panose="02020603050405020304" pitchFamily="18" charset="0"/>
              </a:rPr>
              <a:t> --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We work together to get the best ideas, processes and results.  We are not in competition with one another but know that we each bring unique skills and insights to a project.  Because of this, we want to hear from everyone.  Collaboration creates a better outcome when we are open to consider new ideas and ways of thinking. We make decisions about the Department direction and policies with input from multiple sources to ensure we consider issues from many sides.   Collaboration fosters innovation and inclusiveness.  We collaborate internally and with external stakeholders and partners.</a:t>
            </a:r>
          </a:p>
          <a:p>
            <a:pPr marL="0" marR="0" indent="0">
              <a:lnSpc>
                <a:spcPct val="107000"/>
              </a:lnSpc>
              <a:spcBef>
                <a:spcPts val="0"/>
              </a:spcBef>
              <a:spcAft>
                <a:spcPts val="0"/>
              </a:spcAft>
              <a:buNone/>
            </a:pPr>
            <a:endParaRPr lang="en-US" sz="1100" dirty="0">
              <a:effectLst/>
              <a:latin typeface="Microsoft Sans Serif"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Microsoft Sans Serif" panose="020B0604020202020204" pitchFamily="34" charset="0"/>
                <a:ea typeface="Calibri" panose="020F0502020204030204" pitchFamily="34" charset="0"/>
                <a:cs typeface="Times New Roman" panose="02020603050405020304" pitchFamily="18" charset="0"/>
              </a:rPr>
              <a:t>ADAPTABILITY</a:t>
            </a:r>
            <a:r>
              <a:rPr lang="en-US" sz="1100" b="1" dirty="0">
                <a:latin typeface="Microsoft Sans Serif" panose="020B0604020202020204" pitchFamily="34" charset="0"/>
                <a:ea typeface="Calibri" panose="020F0502020204030204" pitchFamily="34" charset="0"/>
                <a:cs typeface="Times New Roman" panose="02020603050405020304" pitchFamily="18" charset="0"/>
              </a:rPr>
              <a:t> --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The Department is adaptable to the changing landscape of financial services.  We are responsive and adaptive to change as it influences the nature of the industries we oversee.  We strive to be forward thinking and flexible while balancing the need for fairness and accurately assessing a situation or set of facts.</a:t>
            </a:r>
          </a:p>
          <a:p>
            <a:pPr marL="0" marR="0">
              <a:lnSpc>
                <a:spcPct val="107000"/>
              </a:lnSpc>
              <a:spcBef>
                <a:spcPts val="0"/>
              </a:spcBef>
              <a:spcAft>
                <a:spcPts val="0"/>
              </a:spcAft>
            </a:pPr>
            <a:endParaRPr lang="en-US" sz="1100" dirty="0">
              <a:latin typeface="Microsoft Sans Serif"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Microsoft Sans Serif" panose="020B0604020202020204" pitchFamily="34" charset="0"/>
                <a:ea typeface="Calibri" panose="020F0502020204030204" pitchFamily="34" charset="0"/>
                <a:cs typeface="Times New Roman" panose="02020603050405020304" pitchFamily="18" charset="0"/>
              </a:rPr>
              <a:t>FAIRNESS</a:t>
            </a:r>
            <a:r>
              <a:rPr lang="en-US" sz="1100" b="1" dirty="0">
                <a:latin typeface="Microsoft Sans Serif" panose="020B0604020202020204" pitchFamily="34" charset="0"/>
                <a:ea typeface="Calibri" panose="020F0502020204030204" pitchFamily="34" charset="0"/>
                <a:cs typeface="Times New Roman" panose="02020603050405020304" pitchFamily="18" charset="0"/>
              </a:rPr>
              <a:t> -- </a:t>
            </a:r>
            <a:r>
              <a:rPr lang="en-US" sz="1100" dirty="0">
                <a:effectLst/>
                <a:latin typeface="Microsoft Sans Serif" panose="020B0604020202020204" pitchFamily="34" charset="0"/>
                <a:ea typeface="Calibri" panose="020F0502020204030204" pitchFamily="34" charset="0"/>
                <a:cs typeface="Times New Roman" panose="02020603050405020304" pitchFamily="18" charset="0"/>
              </a:rPr>
              <a:t>We strive to be fair to one another and in our decisions, both internally and externally.  We understand we cannot always have an equal outcome but work toward equitable results that are balanced and support the values of the department.  We will be civil and kind in our interactions with all stakeholders.</a:t>
            </a:r>
          </a:p>
          <a:p>
            <a:pPr marL="0" marR="0">
              <a:lnSpc>
                <a:spcPct val="107000"/>
              </a:lnSpc>
              <a:spcBef>
                <a:spcPts val="0"/>
              </a:spcBef>
              <a:spcAft>
                <a:spcPts val="0"/>
              </a:spcAft>
            </a:pPr>
            <a:endParaRPr lang="en-US" sz="1100" dirty="0">
              <a:effectLst/>
              <a:latin typeface="Microsoft Sans Serif"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p>
        </p:txBody>
      </p:sp>
      <p:pic>
        <p:nvPicPr>
          <p:cNvPr id="5" name="Picture 4">
            <a:extLst>
              <a:ext uri="{FF2B5EF4-FFF2-40B4-BE49-F238E27FC236}">
                <a16:creationId xmlns:a16="http://schemas.microsoft.com/office/drawing/2014/main" id="{1E289DA6-EC3F-4990-81A9-E81B082285C8}"/>
              </a:ext>
            </a:extLst>
          </p:cNvPr>
          <p:cNvPicPr>
            <a:picLocks noChangeAspect="1"/>
          </p:cNvPicPr>
          <p:nvPr/>
        </p:nvPicPr>
        <p:blipFill>
          <a:blip r:embed="rId2"/>
          <a:stretch>
            <a:fillRect/>
          </a:stretch>
        </p:blipFill>
        <p:spPr>
          <a:xfrm>
            <a:off x="7407347" y="1066504"/>
            <a:ext cx="3048264" cy="396274"/>
          </a:xfrm>
          <a:prstGeom prst="rect">
            <a:avLst/>
          </a:prstGeom>
        </p:spPr>
      </p:pic>
    </p:spTree>
    <p:extLst>
      <p:ext uri="{BB962C8B-B14F-4D97-AF65-F5344CB8AC3E}">
        <p14:creationId xmlns:p14="http://schemas.microsoft.com/office/powerpoint/2010/main" val="261944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a:extLst>
              <a:ext uri="{FF2B5EF4-FFF2-40B4-BE49-F238E27FC236}">
                <a16:creationId xmlns:a16="http://schemas.microsoft.com/office/drawing/2014/main" id="{4A215A4E-A336-4A76-9866-B789A1D27861}"/>
              </a:ext>
            </a:extLst>
          </p:cNvPr>
          <p:cNvGraphicFramePr>
            <a:graphicFrameLocks noChangeAspect="1"/>
          </p:cNvGraphicFramePr>
          <p:nvPr>
            <p:extLst>
              <p:ext uri="{D42A27DB-BD31-4B8C-83A1-F6EECF244321}">
                <p14:modId xmlns:p14="http://schemas.microsoft.com/office/powerpoint/2010/main" val="1977437817"/>
              </p:ext>
            </p:extLst>
          </p:nvPr>
        </p:nvGraphicFramePr>
        <p:xfrm>
          <a:off x="352338" y="360727"/>
          <a:ext cx="11476139" cy="6117738"/>
        </p:xfrm>
        <a:graphic>
          <a:graphicData uri="http://schemas.openxmlformats.org/presentationml/2006/ole">
            <mc:AlternateContent xmlns:mc="http://schemas.openxmlformats.org/markup-compatibility/2006">
              <mc:Choice xmlns:v="urn:schemas-microsoft-com:vml" Requires="v">
                <p:oleObj spid="_x0000_s1033" name="Presentation" r:id="rId3" imgW="6350040" imgH="3571920" progId="PowerPoint.Show.12">
                  <p:embed/>
                </p:oleObj>
              </mc:Choice>
              <mc:Fallback>
                <p:oleObj name="Presentation" r:id="rId3" imgW="6350040" imgH="3571920" progId="PowerPoint.Show.12">
                  <p:embed/>
                  <p:pic>
                    <p:nvPicPr>
                      <p:cNvPr id="3" name="Object 2">
                        <a:hlinkClick r:id="" action="ppaction://ole?verb=0"/>
                        <a:extLst>
                          <a:ext uri="{FF2B5EF4-FFF2-40B4-BE49-F238E27FC236}">
                            <a16:creationId xmlns:a16="http://schemas.microsoft.com/office/drawing/2014/main" id="{3B4728B4-0464-4807-9AA0-41263D5FB0A0}"/>
                          </a:ext>
                        </a:extLst>
                      </p:cNvPr>
                      <p:cNvPicPr/>
                      <p:nvPr/>
                    </p:nvPicPr>
                    <p:blipFill>
                      <a:blip r:embed="rId4"/>
                      <a:stretch>
                        <a:fillRect/>
                      </a:stretch>
                    </p:blipFill>
                    <p:spPr>
                      <a:xfrm>
                        <a:off x="352338" y="360727"/>
                        <a:ext cx="11476139" cy="6117738"/>
                      </a:xfrm>
                      <a:prstGeom prst="rect">
                        <a:avLst/>
                      </a:prstGeom>
                    </p:spPr>
                  </p:pic>
                </p:oleObj>
              </mc:Fallback>
            </mc:AlternateContent>
          </a:graphicData>
        </a:graphic>
      </p:graphicFrame>
    </p:spTree>
    <p:extLst>
      <p:ext uri="{BB962C8B-B14F-4D97-AF65-F5344CB8AC3E}">
        <p14:creationId xmlns:p14="http://schemas.microsoft.com/office/powerpoint/2010/main" val="153791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Elements of Culture</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838124638"/>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4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Help">
            <a:extLst>
              <a:ext uri="{FF2B5EF4-FFF2-40B4-BE49-F238E27FC236}">
                <a16:creationId xmlns:a16="http://schemas.microsoft.com/office/drawing/2014/main" id="{FA69CB36-AD6A-4529-951C-220E0E2F9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4859" y="645106"/>
            <a:ext cx="3229275" cy="3229275"/>
          </a:xfrm>
          <a:prstGeom prst="rect">
            <a:avLst/>
          </a:prstGeom>
        </p:spPr>
      </p:pic>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7F664D38-5D5D-40A3-87BA-ECD73AC6821E}"/>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sz="4800" cap="all" spc="-100">
                <a:solidFill>
                  <a:schemeClr val="bg1"/>
                </a:solidFill>
              </a:rPr>
              <a:t>QUESTIONS</a:t>
            </a:r>
          </a:p>
        </p:txBody>
      </p:sp>
    </p:spTree>
    <p:extLst>
      <p:ext uri="{BB962C8B-B14F-4D97-AF65-F5344CB8AC3E}">
        <p14:creationId xmlns:p14="http://schemas.microsoft.com/office/powerpoint/2010/main" val="148967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water, outdoor, swimming&#10;&#10;Description automatically generated">
            <a:extLst>
              <a:ext uri="{FF2B5EF4-FFF2-40B4-BE49-F238E27FC236}">
                <a16:creationId xmlns:a16="http://schemas.microsoft.com/office/drawing/2014/main" id="{E3DE714E-7557-4C5D-9060-9FBE7A70EDF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508" r="24825"/>
          <a:stretch/>
        </p:blipFill>
        <p:spPr>
          <a:xfrm>
            <a:off x="20" y="10"/>
            <a:ext cx="6392647" cy="6857990"/>
          </a:xfrm>
          <a:prstGeom prst="rect">
            <a:avLst/>
          </a:prstGeom>
        </p:spPr>
      </p:pic>
      <p:sp>
        <p:nvSpPr>
          <p:cNvPr id="13" name="Rectangle 12">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AB936-126B-4AED-8173-EA7217195E7A}"/>
              </a:ext>
            </a:extLst>
          </p:cNvPr>
          <p:cNvSpPr>
            <a:spLocks noGrp="1"/>
          </p:cNvSpPr>
          <p:nvPr>
            <p:ph type="title"/>
          </p:nvPr>
        </p:nvSpPr>
        <p:spPr>
          <a:xfrm>
            <a:off x="7064082" y="642594"/>
            <a:ext cx="4472921" cy="1371600"/>
          </a:xfrm>
        </p:spPr>
        <p:txBody>
          <a:bodyPr>
            <a:normAutofit/>
          </a:bodyPr>
          <a:lstStyle/>
          <a:p>
            <a:r>
              <a:rPr lang="en-US" dirty="0"/>
              <a:t>Vision </a:t>
            </a:r>
          </a:p>
        </p:txBody>
      </p:sp>
      <p:sp>
        <p:nvSpPr>
          <p:cNvPr id="3" name="Content Placeholder 2">
            <a:extLst>
              <a:ext uri="{FF2B5EF4-FFF2-40B4-BE49-F238E27FC236}">
                <a16:creationId xmlns:a16="http://schemas.microsoft.com/office/drawing/2014/main" id="{EA91C3CE-206D-4A85-9B0F-DDC03A9AEEDC}"/>
              </a:ext>
            </a:extLst>
          </p:cNvPr>
          <p:cNvSpPr>
            <a:spLocks noGrp="1"/>
          </p:cNvSpPr>
          <p:nvPr>
            <p:ph idx="1"/>
          </p:nvPr>
        </p:nvSpPr>
        <p:spPr>
          <a:xfrm>
            <a:off x="7064082" y="2103120"/>
            <a:ext cx="4472922" cy="3931920"/>
          </a:xfrm>
        </p:spPr>
        <p:txBody>
          <a:bodyPr>
            <a:normAutofit fontScale="92500" lnSpcReduction="10000"/>
          </a:bodyPr>
          <a:lstStyle/>
          <a:p>
            <a:r>
              <a:rPr lang="en-US" sz="2000" dirty="0"/>
              <a:t>The organization’s aspiration</a:t>
            </a:r>
          </a:p>
          <a:p>
            <a:r>
              <a:rPr lang="en-US" sz="1900" b="0" i="0" dirty="0">
                <a:solidFill>
                  <a:srgbClr val="111111"/>
                </a:solidFill>
                <a:effectLst/>
              </a:rPr>
              <a:t>A statement given by an organization saying what they intend to become or achieve</a:t>
            </a:r>
            <a:endParaRPr lang="en-US" sz="1900" dirty="0"/>
          </a:p>
          <a:p>
            <a:r>
              <a:rPr lang="en-US" sz="2000" dirty="0"/>
              <a:t>Usually stated in one sentence or fragment</a:t>
            </a:r>
          </a:p>
          <a:p>
            <a:r>
              <a:rPr lang="en-US" sz="2000" dirty="0"/>
              <a:t>Sums up where the organization wants to be in 10, 20 years or longer</a:t>
            </a:r>
          </a:p>
          <a:p>
            <a:r>
              <a:rPr lang="en-US" sz="2000" dirty="0"/>
              <a:t>Is broadly stated</a:t>
            </a:r>
          </a:p>
          <a:p>
            <a:r>
              <a:rPr lang="en-US" sz="2000" dirty="0"/>
              <a:t>Inspirational</a:t>
            </a:r>
          </a:p>
        </p:txBody>
      </p:sp>
      <p:sp>
        <p:nvSpPr>
          <p:cNvPr id="6" name="TextBox 5">
            <a:extLst>
              <a:ext uri="{FF2B5EF4-FFF2-40B4-BE49-F238E27FC236}">
                <a16:creationId xmlns:a16="http://schemas.microsoft.com/office/drawing/2014/main" id="{F7737075-8EC7-4206-8C93-0B126DA6BE91}"/>
              </a:ext>
            </a:extLst>
          </p:cNvPr>
          <p:cNvSpPr txBox="1"/>
          <p:nvPr/>
        </p:nvSpPr>
        <p:spPr>
          <a:xfrm>
            <a:off x="3542207" y="6657945"/>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jayce-o.blogspot.com/2012/03/4-reasons-for-logo-redesig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11561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arget">
            <a:extLst>
              <a:ext uri="{FF2B5EF4-FFF2-40B4-BE49-F238E27FC236}">
                <a16:creationId xmlns:a16="http://schemas.microsoft.com/office/drawing/2014/main" id="{7D1EA124-F5C5-4793-BE32-2E89377392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637" y="1768534"/>
            <a:ext cx="3322121" cy="3322121"/>
          </a:xfrm>
          <a:prstGeom prst="rect">
            <a:avLst/>
          </a:prstGeom>
        </p:spPr>
      </p:pic>
      <p:sp>
        <p:nvSpPr>
          <p:cNvPr id="19" name="Rectangle 18">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D8235-EF60-4282-9C59-EA50FB585596}"/>
              </a:ext>
            </a:extLst>
          </p:cNvPr>
          <p:cNvSpPr>
            <a:spLocks noGrp="1"/>
          </p:cNvSpPr>
          <p:nvPr>
            <p:ph type="title"/>
          </p:nvPr>
        </p:nvSpPr>
        <p:spPr>
          <a:xfrm>
            <a:off x="5041392" y="642593"/>
            <a:ext cx="6281928" cy="1744183"/>
          </a:xfrm>
        </p:spPr>
        <p:txBody>
          <a:bodyPr>
            <a:normAutofit/>
          </a:bodyPr>
          <a:lstStyle/>
          <a:p>
            <a:r>
              <a:rPr lang="en-US" dirty="0"/>
              <a:t>Mission Statement</a:t>
            </a:r>
          </a:p>
        </p:txBody>
      </p:sp>
      <p:sp>
        <p:nvSpPr>
          <p:cNvPr id="3" name="Content Placeholder 2">
            <a:extLst>
              <a:ext uri="{FF2B5EF4-FFF2-40B4-BE49-F238E27FC236}">
                <a16:creationId xmlns:a16="http://schemas.microsoft.com/office/drawing/2014/main" id="{CDDF54D6-A99B-4351-8539-B0312DC4E2D7}"/>
              </a:ext>
            </a:extLst>
          </p:cNvPr>
          <p:cNvSpPr>
            <a:spLocks noGrp="1"/>
          </p:cNvSpPr>
          <p:nvPr>
            <p:ph idx="1"/>
          </p:nvPr>
        </p:nvSpPr>
        <p:spPr>
          <a:xfrm>
            <a:off x="5041392" y="2028825"/>
            <a:ext cx="6281928" cy="4279106"/>
          </a:xfrm>
        </p:spPr>
        <p:txBody>
          <a:bodyPr>
            <a:noAutofit/>
          </a:bodyPr>
          <a:lstStyle/>
          <a:p>
            <a:r>
              <a:rPr lang="en-US" sz="2000" dirty="0"/>
              <a:t>S</a:t>
            </a:r>
            <a:r>
              <a:rPr lang="en-US" sz="2000" b="0" i="0" dirty="0">
                <a:effectLst/>
              </a:rPr>
              <a:t>hort statement of why an organization exists</a:t>
            </a:r>
          </a:p>
          <a:p>
            <a:r>
              <a:rPr lang="en-US" sz="2000" dirty="0"/>
              <a:t>Statement of the organization’s o</a:t>
            </a:r>
            <a:r>
              <a:rPr lang="en-US" sz="2000" b="0" i="0" dirty="0">
                <a:effectLst/>
              </a:rPr>
              <a:t>verall goal</a:t>
            </a:r>
          </a:p>
          <a:p>
            <a:r>
              <a:rPr lang="en-US" sz="2000" dirty="0"/>
              <a:t>I</a:t>
            </a:r>
            <a:r>
              <a:rPr lang="en-US" sz="2000" b="0" i="0" dirty="0">
                <a:effectLst/>
              </a:rPr>
              <a:t>dentifies the goal of its operations: what kind of product or service it provides, its primary customers or market, and its geographical region of operation</a:t>
            </a:r>
          </a:p>
          <a:p>
            <a:r>
              <a:rPr lang="en-US" sz="2000" dirty="0"/>
              <a:t>May</a:t>
            </a:r>
            <a:r>
              <a:rPr lang="en-US" sz="2000" b="0" i="0" dirty="0">
                <a:effectLst/>
              </a:rPr>
              <a:t> include a short statement of the organization's values or philosophies, a business's main competitive advantages, or a desired future state—the "vision"</a:t>
            </a:r>
            <a:endParaRPr lang="en-US" sz="2000" dirty="0"/>
          </a:p>
        </p:txBody>
      </p:sp>
    </p:spTree>
    <p:extLst>
      <p:ext uri="{BB962C8B-B14F-4D97-AF65-F5344CB8AC3E}">
        <p14:creationId xmlns:p14="http://schemas.microsoft.com/office/powerpoint/2010/main" val="128289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DCD67787-276C-495A-84DA-007D614E403F}"/>
              </a:ext>
            </a:extLst>
          </p:cNvPr>
          <p:cNvSpPr>
            <a:spLocks noGrp="1"/>
          </p:cNvSpPr>
          <p:nvPr>
            <p:ph type="title"/>
          </p:nvPr>
        </p:nvSpPr>
        <p:spPr>
          <a:xfrm>
            <a:off x="573409" y="559477"/>
            <a:ext cx="3765200" cy="5709931"/>
          </a:xfrm>
        </p:spPr>
        <p:txBody>
          <a:bodyPr>
            <a:normAutofit/>
          </a:bodyPr>
          <a:lstStyle/>
          <a:p>
            <a:pPr algn="ctr"/>
            <a:r>
              <a:rPr lang="en-US" dirty="0"/>
              <a:t>Values</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2E4A1565-4D00-4E3C-B022-D5B9E61B0119}"/>
              </a:ext>
            </a:extLst>
          </p:cNvPr>
          <p:cNvGraphicFramePr>
            <a:graphicFrameLocks noGrp="1"/>
          </p:cNvGraphicFramePr>
          <p:nvPr>
            <p:ph idx="1"/>
            <p:extLst>
              <p:ext uri="{D42A27DB-BD31-4B8C-83A1-F6EECF244321}">
                <p14:modId xmlns:p14="http://schemas.microsoft.com/office/powerpoint/2010/main" val="1210463293"/>
              </p:ext>
            </p:extLst>
          </p:nvPr>
        </p:nvGraphicFramePr>
        <p:xfrm>
          <a:off x="5328458" y="465512"/>
          <a:ext cx="6055847" cy="601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02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01C0A34A-5EC5-4303-AA28-41E39D2A6B81}"/>
              </a:ext>
            </a:extLst>
          </p:cNvPr>
          <p:cNvSpPr>
            <a:spLocks noGrp="1"/>
          </p:cNvSpPr>
          <p:nvPr>
            <p:ph type="title"/>
          </p:nvPr>
        </p:nvSpPr>
        <p:spPr>
          <a:xfrm>
            <a:off x="866440" y="1000370"/>
            <a:ext cx="3462079" cy="4857262"/>
          </a:xfrm>
        </p:spPr>
        <p:txBody>
          <a:bodyPr>
            <a:normAutofit/>
          </a:bodyPr>
          <a:lstStyle/>
          <a:p>
            <a:pPr algn="r"/>
            <a:r>
              <a:rPr lang="en-US" sz="3700">
                <a:solidFill>
                  <a:srgbClr val="FFFFFF"/>
                </a:solidFill>
              </a:rPr>
              <a:t>Organizations Need All Three</a:t>
            </a:r>
          </a:p>
        </p:txBody>
      </p:sp>
      <p:sp>
        <p:nvSpPr>
          <p:cNvPr id="3" name="Content Placeholder 2">
            <a:extLst>
              <a:ext uri="{FF2B5EF4-FFF2-40B4-BE49-F238E27FC236}">
                <a16:creationId xmlns:a16="http://schemas.microsoft.com/office/drawing/2014/main" id="{24E82D36-C72B-406C-98D9-AF69453ACA37}"/>
              </a:ext>
            </a:extLst>
          </p:cNvPr>
          <p:cNvSpPr>
            <a:spLocks noGrp="1"/>
          </p:cNvSpPr>
          <p:nvPr>
            <p:ph idx="1"/>
          </p:nvPr>
        </p:nvSpPr>
        <p:spPr>
          <a:xfrm>
            <a:off x="4963691" y="1000370"/>
            <a:ext cx="6212310" cy="4857262"/>
          </a:xfrm>
        </p:spPr>
        <p:txBody>
          <a:bodyPr anchor="ctr">
            <a:normAutofit/>
          </a:bodyPr>
          <a:lstStyle/>
          <a:p>
            <a:pPr marL="0" indent="0">
              <a:buNone/>
            </a:pPr>
            <a:endParaRPr lang="en-US" sz="2000" dirty="0">
              <a:solidFill>
                <a:srgbClr val="FFFFFF"/>
              </a:solidFill>
            </a:endParaRPr>
          </a:p>
          <a:p>
            <a:pPr marL="0" indent="0">
              <a:buNone/>
            </a:pPr>
            <a:r>
              <a:rPr lang="en-US" sz="2400" dirty="0">
                <a:solidFill>
                  <a:srgbClr val="FFFFFF"/>
                </a:solidFill>
              </a:rPr>
              <a:t>Vision, Mission and Values work together to describe and articulate the organization’s culture </a:t>
            </a:r>
          </a:p>
          <a:p>
            <a:pPr marL="0" indent="0">
              <a:buNone/>
            </a:pPr>
            <a:endParaRPr lang="en-US" sz="2000" dirty="0">
              <a:solidFill>
                <a:srgbClr val="FFFFFF"/>
              </a:solidFill>
            </a:endParaRPr>
          </a:p>
          <a:p>
            <a:pPr marL="0" indent="0">
              <a:buNone/>
            </a:pPr>
            <a:r>
              <a:rPr lang="en-US" sz="2000" dirty="0">
                <a:solidFill>
                  <a:srgbClr val="FFFFFF"/>
                </a:solidFill>
              </a:rPr>
              <a:t>Defined as:</a:t>
            </a:r>
          </a:p>
          <a:p>
            <a:pPr marL="0" indent="0">
              <a:buNone/>
            </a:pPr>
            <a:r>
              <a:rPr lang="en-US" sz="3200" b="1" dirty="0">
                <a:solidFill>
                  <a:srgbClr val="FFFFFF"/>
                </a:solidFill>
              </a:rPr>
              <a:t>How we do things around here</a:t>
            </a:r>
          </a:p>
        </p:txBody>
      </p:sp>
    </p:spTree>
    <p:extLst>
      <p:ext uri="{BB962C8B-B14F-4D97-AF65-F5344CB8AC3E}">
        <p14:creationId xmlns:p14="http://schemas.microsoft.com/office/powerpoint/2010/main" val="195713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A821B9-0CFF-4B38-BBA6-D630BD3AF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A371B-E107-41AA-915D-3FB5A4A77A3F}"/>
              </a:ext>
            </a:extLst>
          </p:cNvPr>
          <p:cNvSpPr>
            <a:spLocks noGrp="1"/>
          </p:cNvSpPr>
          <p:nvPr>
            <p:ph type="title"/>
          </p:nvPr>
        </p:nvSpPr>
        <p:spPr>
          <a:xfrm>
            <a:off x="8660189" y="643464"/>
            <a:ext cx="2888344" cy="5571071"/>
          </a:xfrm>
        </p:spPr>
        <p:txBody>
          <a:bodyPr>
            <a:normAutofit/>
          </a:bodyPr>
          <a:lstStyle/>
          <a:p>
            <a:r>
              <a:rPr lang="en-US" dirty="0"/>
              <a:t>CULTURE</a:t>
            </a:r>
          </a:p>
        </p:txBody>
      </p:sp>
      <p:sp>
        <p:nvSpPr>
          <p:cNvPr id="12" name="Rectangle 11">
            <a:extLst>
              <a:ext uri="{FF2B5EF4-FFF2-40B4-BE49-F238E27FC236}">
                <a16:creationId xmlns:a16="http://schemas.microsoft.com/office/drawing/2014/main" id="{C16394E5-E242-48C2-9BFF-BDCB27E4F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8EFCA7-18D5-4FA9-867D-374429893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6" name="Rectangle 15">
            <a:extLst>
              <a:ext uri="{FF2B5EF4-FFF2-40B4-BE49-F238E27FC236}">
                <a16:creationId xmlns:a16="http://schemas.microsoft.com/office/drawing/2014/main" id="{EB3182AD-CBBA-42F2-964B-8C8644688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50000"/>
                <a:lumOff val="50000"/>
              </a:schemeClr>
            </a:solidFill>
            <a:prstDash val="solid"/>
            <a:miter lim="800000"/>
          </a:ln>
          <a:effectLst/>
        </p:spPr>
      </p:sp>
      <p:graphicFrame>
        <p:nvGraphicFramePr>
          <p:cNvPr id="6" name="Content Placeholder 3">
            <a:extLst>
              <a:ext uri="{FF2B5EF4-FFF2-40B4-BE49-F238E27FC236}">
                <a16:creationId xmlns:a16="http://schemas.microsoft.com/office/drawing/2014/main" id="{AE4FEA3E-F0D3-48FA-9D0C-AEF38D5A051E}"/>
              </a:ext>
            </a:extLst>
          </p:cNvPr>
          <p:cNvGraphicFramePr>
            <a:graphicFrameLocks noGrp="1"/>
          </p:cNvGraphicFramePr>
          <p:nvPr>
            <p:ph idx="1"/>
            <p:extLst>
              <p:ext uri="{D42A27DB-BD31-4B8C-83A1-F6EECF244321}">
                <p14:modId xmlns:p14="http://schemas.microsoft.com/office/powerpoint/2010/main" val="37185206"/>
              </p:ext>
            </p:extLst>
          </p:nvPr>
        </p:nvGraphicFramePr>
        <p:xfrm>
          <a:off x="1286615" y="1286931"/>
          <a:ext cx="5668310" cy="428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89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D6A89A-0C0C-47B4-84DA-427719D9E715}"/>
              </a:ext>
            </a:extLst>
          </p:cNvPr>
          <p:cNvPicPr>
            <a:picLocks noChangeAspect="1"/>
          </p:cNvPicPr>
          <p:nvPr/>
        </p:nvPicPr>
        <p:blipFill rotWithShape="1">
          <a:blip r:embed="rId3"/>
          <a:srcRect l="23137" r="14642"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C7E5A-EE1A-41DB-830B-4447A3B54238}"/>
              </a:ext>
            </a:extLst>
          </p:cNvPr>
          <p:cNvSpPr>
            <a:spLocks noGrp="1"/>
          </p:cNvSpPr>
          <p:nvPr>
            <p:ph type="title"/>
          </p:nvPr>
        </p:nvSpPr>
        <p:spPr>
          <a:xfrm>
            <a:off x="7064082" y="642594"/>
            <a:ext cx="4472921" cy="1371600"/>
          </a:xfrm>
        </p:spPr>
        <p:txBody>
          <a:bodyPr>
            <a:normAutofit/>
          </a:bodyPr>
          <a:lstStyle/>
          <a:p>
            <a:r>
              <a:rPr lang="en-US" dirty="0"/>
              <a:t>Discussion</a:t>
            </a:r>
          </a:p>
        </p:txBody>
      </p:sp>
      <p:sp>
        <p:nvSpPr>
          <p:cNvPr id="3" name="Content Placeholder 2">
            <a:extLst>
              <a:ext uri="{FF2B5EF4-FFF2-40B4-BE49-F238E27FC236}">
                <a16:creationId xmlns:a16="http://schemas.microsoft.com/office/drawing/2014/main" id="{CD9B282F-43BA-4755-9D7D-F9D372C52EBB}"/>
              </a:ext>
            </a:extLst>
          </p:cNvPr>
          <p:cNvSpPr>
            <a:spLocks noGrp="1"/>
          </p:cNvSpPr>
          <p:nvPr>
            <p:ph idx="1"/>
          </p:nvPr>
        </p:nvSpPr>
        <p:spPr>
          <a:xfrm>
            <a:off x="7064082" y="1473959"/>
            <a:ext cx="4472922" cy="4561082"/>
          </a:xfrm>
        </p:spPr>
        <p:txBody>
          <a:bodyPr>
            <a:normAutofit fontScale="92500" lnSpcReduction="20000"/>
          </a:bodyPr>
          <a:lstStyle/>
          <a:p>
            <a:pPr marL="0" indent="0">
              <a:buNone/>
            </a:pPr>
            <a:endParaRPr lang="en-US" dirty="0"/>
          </a:p>
          <a:p>
            <a:pPr marL="0" indent="0">
              <a:buNone/>
            </a:pPr>
            <a:endParaRPr lang="en-US" dirty="0"/>
          </a:p>
          <a:p>
            <a:pPr marL="0" indent="0">
              <a:buNone/>
            </a:pPr>
            <a:r>
              <a:rPr lang="en-US" sz="2800" dirty="0"/>
              <a:t>Name </a:t>
            </a:r>
            <a:r>
              <a:rPr lang="en-US" sz="2800" b="1" dirty="0"/>
              <a:t>THREE WORDS </a:t>
            </a:r>
            <a:r>
              <a:rPr lang="en-US" sz="2800" dirty="0"/>
              <a:t>that describe your agency’s  CURRENT CULTURE.</a:t>
            </a:r>
          </a:p>
          <a:p>
            <a:r>
              <a:rPr lang="en-US" sz="2800" b="1" i="1" dirty="0"/>
              <a:t>How do we do things around here? </a:t>
            </a:r>
          </a:p>
          <a:p>
            <a:r>
              <a:rPr lang="en-US" sz="2800" b="1" i="1" dirty="0"/>
              <a:t>How do we treat people?</a:t>
            </a:r>
          </a:p>
          <a:p>
            <a:r>
              <a:rPr lang="en-US" sz="2800" b="1" i="1" dirty="0"/>
              <a:t>Is this how we want the culture to be defined in the future?</a:t>
            </a:r>
          </a:p>
          <a:p>
            <a:pPr marL="0" indent="0">
              <a:buNone/>
            </a:pPr>
            <a:endParaRPr lang="en-US" sz="2800" b="1" i="1" dirty="0"/>
          </a:p>
        </p:txBody>
      </p:sp>
    </p:spTree>
    <p:extLst>
      <p:ext uri="{BB962C8B-B14F-4D97-AF65-F5344CB8AC3E}">
        <p14:creationId xmlns:p14="http://schemas.microsoft.com/office/powerpoint/2010/main" val="22848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Rectangle 84">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87" name="Rectangle 86">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89" name="Rectangle 88">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1" name="Group 9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2" name="Straight Connector 91">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6" name="Rectangle 95">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DF29713-8506-45EA-B3E8-205FACC2514A}"/>
              </a:ext>
            </a:extLst>
          </p:cNvPr>
          <p:cNvPicPr>
            <a:picLocks noChangeAspect="1"/>
          </p:cNvPicPr>
          <p:nvPr/>
        </p:nvPicPr>
        <p:blipFill rotWithShape="1">
          <a:blip r:embed="rId3"/>
          <a:srcRect t="15334" b="397"/>
          <a:stretch/>
        </p:blipFill>
        <p:spPr>
          <a:xfrm>
            <a:off x="-3047" y="10"/>
            <a:ext cx="12191999" cy="6857990"/>
          </a:xfrm>
          <a:prstGeom prst="rect">
            <a:avLst/>
          </a:prstGeom>
        </p:spPr>
      </p:pic>
      <p:sp>
        <p:nvSpPr>
          <p:cNvPr id="98" name="Rectangle 97">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03E9C74-2884-48BE-888A-7A1165F6259F}"/>
              </a:ext>
            </a:extLst>
          </p:cNvPr>
          <p:cNvSpPr>
            <a:spLocks noGrp="1"/>
          </p:cNvSpPr>
          <p:nvPr>
            <p:ph type="title"/>
          </p:nvPr>
        </p:nvSpPr>
        <p:spPr>
          <a:xfrm>
            <a:off x="321733" y="2306963"/>
            <a:ext cx="11545482" cy="3990967"/>
          </a:xfrm>
        </p:spPr>
        <p:txBody>
          <a:bodyPr vert="horz" lIns="91440" tIns="45720" rIns="91440" bIns="45720" rtlCol="0" anchor="b">
            <a:normAutofit/>
          </a:bodyPr>
          <a:lstStyle/>
          <a:p>
            <a:pPr>
              <a:lnSpc>
                <a:spcPct val="83000"/>
              </a:lnSpc>
            </a:pPr>
            <a:r>
              <a:rPr lang="en-US" sz="9600" cap="all" spc="-100">
                <a:solidFill>
                  <a:schemeClr val="bg1"/>
                </a:solidFill>
              </a:rPr>
              <a:t>What VALUES support our CULTURE?</a:t>
            </a:r>
          </a:p>
        </p:txBody>
      </p:sp>
    </p:spTree>
    <p:extLst>
      <p:ext uri="{BB962C8B-B14F-4D97-AF65-F5344CB8AC3E}">
        <p14:creationId xmlns:p14="http://schemas.microsoft.com/office/powerpoint/2010/main" val="493275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745B92C-4D89-4324-B52D-E1F5F627B790}">
  <ds:schemaRefs>
    <ds:schemaRef ds:uri="http://schemas.microsoft.com/sharepoint/v3/contenttype/forms"/>
  </ds:schemaRefs>
</ds:datastoreItem>
</file>

<file path=customXml/itemProps2.xml><?xml version="1.0" encoding="utf-8"?>
<ds:datastoreItem xmlns:ds="http://schemas.openxmlformats.org/officeDocument/2006/customXml" ds:itemID="{E4487CEA-7875-4327-875F-CA3B32E800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28C0C-F774-4270-99CB-314B07EBFBE7}">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Widescreen</PresentationFormat>
  <Paragraphs>141</Paragraphs>
  <Slides>20</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Calibri</vt:lpstr>
      <vt:lpstr>Century Gothic</vt:lpstr>
      <vt:lpstr>Garamond</vt:lpstr>
      <vt:lpstr>Microsoft Sans Serif</vt:lpstr>
      <vt:lpstr>SavonVTI</vt:lpstr>
      <vt:lpstr>Presentation</vt:lpstr>
      <vt:lpstr>Culture &amp; Values</vt:lpstr>
      <vt:lpstr>Elements of Culture</vt:lpstr>
      <vt:lpstr>Vision </vt:lpstr>
      <vt:lpstr>Mission Statement</vt:lpstr>
      <vt:lpstr>Values</vt:lpstr>
      <vt:lpstr>Organizations Need All Three</vt:lpstr>
      <vt:lpstr>CULTURE</vt:lpstr>
      <vt:lpstr>Discussion</vt:lpstr>
      <vt:lpstr>What VALUES support our CULTURE?</vt:lpstr>
      <vt:lpstr>PowerPoint Presentation</vt:lpstr>
      <vt:lpstr>Sample Exercise  Brainstorming 15 minutes</vt:lpstr>
      <vt:lpstr>Questions to Consider</vt:lpstr>
      <vt:lpstr>Debriefing the report out</vt:lpstr>
      <vt:lpstr>PowerPoint Presentation</vt:lpstr>
      <vt:lpstr>Next Steps </vt:lpstr>
      <vt:lpstr>Future Use of Values  </vt:lpstr>
      <vt:lpstr>PowerPoint Presentation</vt:lpstr>
      <vt:lpstr>Values Definitions – IDOF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2020-08-14T23:39:31Z</dcterms:created>
  <dcterms:modified xsi:type="dcterms:W3CDTF">2020-11-16T19:49:33Z</dcterms:modified>
</cp:coreProperties>
</file>