
<file path=[Content_Types].xml><?xml version="1.0" encoding="utf-8"?>
<Types xmlns="http://schemas.openxmlformats.org/package/2006/content-types">
  <Default Extension="rels" ContentType="application/vnd.openxmlformats-package.relationships+xml"/>
  <Default Extension="ti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777" r:id="rId4"/>
  </p:sldMasterIdLst>
  <p:notesMasterIdLst>
    <p:notesMasterId r:id="rId16"/>
  </p:notesMasterIdLst>
  <p:handoutMasterIdLst>
    <p:handoutMasterId r:id="rId17"/>
  </p:handoutMasterIdLst>
  <p:sldIdLst>
    <p:sldId id="309" r:id="rId5"/>
    <p:sldId id="305" r:id="rId6"/>
    <p:sldId id="304" r:id="rId7"/>
    <p:sldId id="301" r:id="rId8"/>
    <p:sldId id="297" r:id="rId9"/>
    <p:sldId id="303" r:id="rId10"/>
    <p:sldId id="311" r:id="rId11"/>
    <p:sldId id="312" r:id="rId12"/>
    <p:sldId id="307" r:id="rId13"/>
    <p:sldId id="310" r:id="rId14"/>
    <p:sldId id="308" r:id="rId15"/>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6264" userDrawn="1">
          <p15:clr>
            <a:srgbClr val="A4A3A4"/>
          </p15:clr>
        </p15:guide>
        <p15:guide id="2" orient="horz" pos="3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 id="3" name="Janelle White" initials="JW" lastIdx="1" clrIdx="2">
    <p:extLst>
      <p:ext uri="{19B8F6BF-5375-455C-9EA6-DF929625EA0E}">
        <p15:presenceInfo xmlns:p15="http://schemas.microsoft.com/office/powerpoint/2012/main" userId="S::jwhite@ics.idaho.gov::347137f9-767a-41b1-998a-5f3b5549b17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FCFD"/>
    <a:srgbClr val="C1CCF6"/>
    <a:srgbClr val="D5BAEB"/>
    <a:srgbClr val="8E9DEF"/>
    <a:srgbClr val="A6EDD2"/>
    <a:srgbClr val="A3E6FF"/>
    <a:srgbClr val="FFFFFF"/>
    <a:srgbClr val="E0B1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568" autoAdjust="0"/>
    <p:restoredTop sz="96357" autoAdjust="0"/>
  </p:normalViewPr>
  <p:slideViewPr>
    <p:cSldViewPr snapToGrid="0">
      <p:cViewPr varScale="1">
        <p:scale>
          <a:sx n="95" d="100"/>
          <a:sy n="95" d="100"/>
        </p:scale>
        <p:origin x="102" y="414"/>
      </p:cViewPr>
      <p:guideLst>
        <p:guide pos="6264"/>
        <p:guide orient="horz" pos="36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65" d="100"/>
          <a:sy n="65" d="100"/>
        </p:scale>
        <p:origin x="2410" y="3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22C5104-B160-49CA-BBEA-F89DC47F2EDC}"/>
              </a:ext>
            </a:extLst>
          </p:cNvPr>
          <p:cNvSpPr>
            <a:spLocks noGrp="1"/>
          </p:cNvSpPr>
          <p:nvPr>
            <p:ph type="hdr" sz="quarter"/>
          </p:nvPr>
        </p:nvSpPr>
        <p:spPr>
          <a:xfrm>
            <a:off x="0" y="0"/>
            <a:ext cx="3037840" cy="463407"/>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8FA77B3F-59DC-4CD3-9EDD-457BB0F4ED65}"/>
              </a:ext>
            </a:extLst>
          </p:cNvPr>
          <p:cNvSpPr>
            <a:spLocks noGrp="1"/>
          </p:cNvSpPr>
          <p:nvPr>
            <p:ph type="dt" sz="quarter" idx="1"/>
          </p:nvPr>
        </p:nvSpPr>
        <p:spPr>
          <a:xfrm>
            <a:off x="3970938" y="0"/>
            <a:ext cx="3037840" cy="463407"/>
          </a:xfrm>
          <a:prstGeom prst="rect">
            <a:avLst/>
          </a:prstGeom>
        </p:spPr>
        <p:txBody>
          <a:bodyPr vert="horz" lIns="91440" tIns="45720" rIns="91440" bIns="45720" rtlCol="0"/>
          <a:lstStyle>
            <a:lvl1pPr algn="r">
              <a:defRPr sz="1200"/>
            </a:lvl1pPr>
          </a:lstStyle>
          <a:p>
            <a:fld id="{CB7AD89C-BB88-48A3-A1C9-D13CF625B286}" type="datetimeFigureOut">
              <a:rPr lang="en-US" smtClean="0"/>
              <a:t>10/18/2021</a:t>
            </a:fld>
            <a:endParaRPr lang="en-US" dirty="0"/>
          </a:p>
        </p:txBody>
      </p:sp>
      <p:sp>
        <p:nvSpPr>
          <p:cNvPr id="4" name="Footer Placeholder 3">
            <a:extLst>
              <a:ext uri="{FF2B5EF4-FFF2-40B4-BE49-F238E27FC236}">
                <a16:creationId xmlns:a16="http://schemas.microsoft.com/office/drawing/2014/main" id="{91D14D80-1829-4047-8B70-CA13F85B2A6E}"/>
              </a:ext>
            </a:extLst>
          </p:cNvPr>
          <p:cNvSpPr>
            <a:spLocks noGrp="1"/>
          </p:cNvSpPr>
          <p:nvPr>
            <p:ph type="ftr" sz="quarter" idx="2"/>
          </p:nvPr>
        </p:nvSpPr>
        <p:spPr>
          <a:xfrm>
            <a:off x="0" y="8772669"/>
            <a:ext cx="3037840" cy="463406"/>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A19C54F4-FD5F-49B3-9277-2EBC1373BAEF}"/>
              </a:ext>
            </a:extLst>
          </p:cNvPr>
          <p:cNvSpPr>
            <a:spLocks noGrp="1"/>
          </p:cNvSpPr>
          <p:nvPr>
            <p:ph type="sldNum" sz="quarter" idx="3"/>
          </p:nvPr>
        </p:nvSpPr>
        <p:spPr>
          <a:xfrm>
            <a:off x="3970938" y="8772669"/>
            <a:ext cx="3037840" cy="463406"/>
          </a:xfrm>
          <a:prstGeom prst="rect">
            <a:avLst/>
          </a:prstGeom>
        </p:spPr>
        <p:txBody>
          <a:bodyPr vert="horz" lIns="91440" tIns="45720" rIns="91440" bIns="45720" rtlCol="0" anchor="b"/>
          <a:lstStyle>
            <a:lvl1pPr algn="r">
              <a:defRPr sz="1200"/>
            </a:lvl1pPr>
          </a:lstStyle>
          <a:p>
            <a:fld id="{A537205A-E1E8-4792-BFE4-BDA00885454D}" type="slidenum">
              <a:rPr lang="en-US" smtClean="0"/>
              <a:t>‹#›</a:t>
            </a:fld>
            <a:endParaRPr lang="en-US" dirty="0"/>
          </a:p>
        </p:txBody>
      </p:sp>
    </p:spTree>
    <p:extLst>
      <p:ext uri="{BB962C8B-B14F-4D97-AF65-F5344CB8AC3E}">
        <p14:creationId xmlns:p14="http://schemas.microsoft.com/office/powerpoint/2010/main" val="13729826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3407"/>
          </a:xfrm>
          <a:prstGeom prst="rect">
            <a:avLst/>
          </a:prstGeom>
        </p:spPr>
        <p:txBody>
          <a:bodyPr vert="horz" lIns="91440" tIns="45720" rIns="91440" bIns="45720" rtlCol="0"/>
          <a:lstStyle>
            <a:lvl1pPr algn="r">
              <a:defRPr sz="1200"/>
            </a:lvl1pPr>
          </a:lstStyle>
          <a:p>
            <a:fld id="{EFD09F21-8F1F-4129-8AEA-7EF5D9ADF331}" type="datetimeFigureOut">
              <a:rPr lang="en-US" smtClean="0"/>
              <a:t>10/18/2021</a:t>
            </a:fld>
            <a:endParaRPr lang="en-US" dirty="0"/>
          </a:p>
        </p:txBody>
      </p:sp>
      <p:sp>
        <p:nvSpPr>
          <p:cNvPr id="4" name="Slide Image Placeholder 3"/>
          <p:cNvSpPr>
            <a:spLocks noGrp="1" noRot="1" noChangeAspect="1"/>
          </p:cNvSpPr>
          <p:nvPr>
            <p:ph type="sldImg" idx="2"/>
          </p:nvPr>
        </p:nvSpPr>
        <p:spPr>
          <a:xfrm>
            <a:off x="735013" y="1154113"/>
            <a:ext cx="5540375" cy="311626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44861"/>
            <a:ext cx="5608320" cy="363670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3406"/>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9"/>
            <a:ext cx="3037840" cy="463406"/>
          </a:xfrm>
          <a:prstGeom prst="rect">
            <a:avLst/>
          </a:prstGeom>
        </p:spPr>
        <p:txBody>
          <a:bodyPr vert="horz" lIns="91440" tIns="45720" rIns="91440" bIns="45720" rtlCol="0" anchor="b"/>
          <a:lstStyle>
            <a:lvl1pPr algn="r">
              <a:defRPr sz="1200"/>
            </a:lvl1pPr>
          </a:lstStyle>
          <a:p>
            <a:fld id="{B32C31BA-67D8-413F-A5DD-028125073D1D}" type="slidenum">
              <a:rPr lang="en-US" smtClean="0"/>
              <a:t>‹#›</a:t>
            </a:fld>
            <a:endParaRPr lang="en-US" dirty="0"/>
          </a:p>
        </p:txBody>
      </p:sp>
    </p:spTree>
    <p:extLst>
      <p:ext uri="{BB962C8B-B14F-4D97-AF65-F5344CB8AC3E}">
        <p14:creationId xmlns:p14="http://schemas.microsoft.com/office/powerpoint/2010/main" val="4155085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2C31BA-67D8-413F-A5DD-028125073D1D}" type="slidenum">
              <a:rPr lang="en-US" smtClean="0"/>
              <a:t>1</a:t>
            </a:fld>
            <a:endParaRPr lang="en-US" dirty="0"/>
          </a:p>
        </p:txBody>
      </p:sp>
    </p:spTree>
    <p:extLst>
      <p:ext uri="{BB962C8B-B14F-4D97-AF65-F5344CB8AC3E}">
        <p14:creationId xmlns:p14="http://schemas.microsoft.com/office/powerpoint/2010/main" val="31263756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2C31BA-67D8-413F-A5DD-028125073D1D}" type="slidenum">
              <a:rPr lang="en-US" smtClean="0"/>
              <a:t>2</a:t>
            </a:fld>
            <a:endParaRPr lang="en-US" dirty="0"/>
          </a:p>
        </p:txBody>
      </p:sp>
    </p:spTree>
    <p:extLst>
      <p:ext uri="{BB962C8B-B14F-4D97-AF65-F5344CB8AC3E}">
        <p14:creationId xmlns:p14="http://schemas.microsoft.com/office/powerpoint/2010/main" val="2542985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2C31BA-67D8-413F-A5DD-028125073D1D}" type="slidenum">
              <a:rPr lang="en-US" smtClean="0"/>
              <a:t>3</a:t>
            </a:fld>
            <a:endParaRPr lang="en-US" dirty="0"/>
          </a:p>
        </p:txBody>
      </p:sp>
    </p:spTree>
    <p:extLst>
      <p:ext uri="{BB962C8B-B14F-4D97-AF65-F5344CB8AC3E}">
        <p14:creationId xmlns:p14="http://schemas.microsoft.com/office/powerpoint/2010/main" val="912331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2C31BA-67D8-413F-A5DD-028125073D1D}" type="slidenum">
              <a:rPr lang="en-US" smtClean="0"/>
              <a:t>5</a:t>
            </a:fld>
            <a:endParaRPr lang="en-US" dirty="0"/>
          </a:p>
        </p:txBody>
      </p:sp>
    </p:spTree>
    <p:extLst>
      <p:ext uri="{BB962C8B-B14F-4D97-AF65-F5344CB8AC3E}">
        <p14:creationId xmlns:p14="http://schemas.microsoft.com/office/powerpoint/2010/main" val="796551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C1534-9D13-43E9-BC8B-5694C28527ED}"/>
              </a:ext>
            </a:extLst>
          </p:cNvPr>
          <p:cNvSpPr>
            <a:spLocks noGrp="1"/>
          </p:cNvSpPr>
          <p:nvPr>
            <p:ph type="title" hasCustomPrompt="1"/>
          </p:nvPr>
        </p:nvSpPr>
        <p:spPr>
          <a:xfrm>
            <a:off x="495737" y="308698"/>
            <a:ext cx="5238313" cy="853352"/>
          </a:xfrm>
        </p:spPr>
        <p:txBody>
          <a:bodyPr>
            <a:noAutofit/>
          </a:bodyPr>
          <a:lstStyle>
            <a:lvl1pPr>
              <a:defRPr sz="3600" b="1"/>
            </a:lvl1pPr>
          </a:lstStyle>
          <a:p>
            <a:r>
              <a:rPr lang="en-US" dirty="0"/>
              <a:t>CLICK TO EDIT MASTER TITLE STYLE</a:t>
            </a:r>
          </a:p>
        </p:txBody>
      </p:sp>
      <p:sp>
        <p:nvSpPr>
          <p:cNvPr id="3" name="Date Placeholder 2">
            <a:extLst>
              <a:ext uri="{FF2B5EF4-FFF2-40B4-BE49-F238E27FC236}">
                <a16:creationId xmlns:a16="http://schemas.microsoft.com/office/drawing/2014/main" id="{F63A8573-17E8-4191-86F9-ABE0BA27938B}"/>
              </a:ext>
            </a:extLst>
          </p:cNvPr>
          <p:cNvSpPr>
            <a:spLocks noGrp="1"/>
          </p:cNvSpPr>
          <p:nvPr>
            <p:ph type="dt" sz="half" idx="10"/>
          </p:nvPr>
        </p:nvSpPr>
        <p:spPr/>
        <p:txBody>
          <a:bodyPr/>
          <a:lstStyle/>
          <a:p>
            <a:fld id="{7B8DE5F0-A58C-4C0D-8F98-06E7D24EC49B}" type="datetime1">
              <a:rPr lang="en-US" noProof="0" smtClean="0"/>
              <a:t>10/18/2021</a:t>
            </a:fld>
            <a:endParaRPr lang="en-US" noProof="0" dirty="0"/>
          </a:p>
        </p:txBody>
      </p:sp>
      <p:sp>
        <p:nvSpPr>
          <p:cNvPr id="4" name="Footer Placeholder 3">
            <a:extLst>
              <a:ext uri="{FF2B5EF4-FFF2-40B4-BE49-F238E27FC236}">
                <a16:creationId xmlns:a16="http://schemas.microsoft.com/office/drawing/2014/main" id="{83D92FA6-D8B1-4403-B9DD-E60A4F351012}"/>
              </a:ext>
            </a:extLst>
          </p:cNvPr>
          <p:cNvSpPr>
            <a:spLocks noGrp="1"/>
          </p:cNvSpPr>
          <p:nvPr>
            <p:ph type="ftr" sz="quarter" idx="11"/>
          </p:nvPr>
        </p:nvSpPr>
        <p:spPr/>
        <p:txBody>
          <a:bodyPr/>
          <a:lstStyle/>
          <a:p>
            <a:endParaRPr lang="en-US" noProof="0" dirty="0"/>
          </a:p>
        </p:txBody>
      </p:sp>
      <p:sp>
        <p:nvSpPr>
          <p:cNvPr id="5" name="Slide Number Placeholder 4">
            <a:extLst>
              <a:ext uri="{FF2B5EF4-FFF2-40B4-BE49-F238E27FC236}">
                <a16:creationId xmlns:a16="http://schemas.microsoft.com/office/drawing/2014/main" id="{70C2CB2D-6860-4817-B66C-9C44DC4CAE22}"/>
              </a:ext>
            </a:extLst>
          </p:cNvPr>
          <p:cNvSpPr>
            <a:spLocks noGrp="1"/>
          </p:cNvSpPr>
          <p:nvPr>
            <p:ph type="sldNum" sz="quarter" idx="12"/>
          </p:nvPr>
        </p:nvSpPr>
        <p:spPr/>
        <p:txBody>
          <a:bodyPr/>
          <a:lstStyle/>
          <a:p>
            <a:fld id="{7966EA62-41C5-4F9A-A915-5B0BC739C923}" type="slidenum">
              <a:rPr lang="en-US" noProof="0" smtClean="0"/>
              <a:t>‹#›</a:t>
            </a:fld>
            <a:endParaRPr lang="en-US" noProof="0" dirty="0"/>
          </a:p>
        </p:txBody>
      </p:sp>
      <p:sp>
        <p:nvSpPr>
          <p:cNvPr id="8" name="Text Placeholder 7">
            <a:extLst>
              <a:ext uri="{FF2B5EF4-FFF2-40B4-BE49-F238E27FC236}">
                <a16:creationId xmlns:a16="http://schemas.microsoft.com/office/drawing/2014/main" id="{183C82E0-1F49-4A07-A8B3-E2F2CBAC03B1}"/>
              </a:ext>
            </a:extLst>
          </p:cNvPr>
          <p:cNvSpPr>
            <a:spLocks noGrp="1"/>
          </p:cNvSpPr>
          <p:nvPr>
            <p:ph type="body" sz="quarter" idx="13"/>
          </p:nvPr>
        </p:nvSpPr>
        <p:spPr>
          <a:xfrm>
            <a:off x="495737" y="979487"/>
            <a:ext cx="3581400" cy="365126"/>
          </a:xfrm>
        </p:spPr>
        <p:txBody>
          <a:bodyPr>
            <a:noAutofit/>
          </a:bodyPr>
          <a:lstStyle>
            <a:lvl1pPr marL="0" indent="0">
              <a:spcBef>
                <a:spcPts val="900"/>
              </a:spcBef>
              <a:buNone/>
              <a:defRPr sz="2000" b="1">
                <a:latin typeface="+mj-lt"/>
              </a:defRPr>
            </a:lvl1pPr>
          </a:lstStyle>
          <a:p>
            <a:pPr lvl="0"/>
            <a:r>
              <a:rPr lang="en-US"/>
              <a:t>Click to edit Master text styles</a:t>
            </a:r>
          </a:p>
        </p:txBody>
      </p:sp>
    </p:spTree>
    <p:extLst>
      <p:ext uri="{BB962C8B-B14F-4D97-AF65-F5344CB8AC3E}">
        <p14:creationId xmlns:p14="http://schemas.microsoft.com/office/powerpoint/2010/main" val="1445210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C1534-9D13-43E9-BC8B-5694C28527ED}"/>
              </a:ext>
            </a:extLst>
          </p:cNvPr>
          <p:cNvSpPr>
            <a:spLocks noGrp="1"/>
          </p:cNvSpPr>
          <p:nvPr>
            <p:ph type="title" hasCustomPrompt="1"/>
          </p:nvPr>
        </p:nvSpPr>
        <p:spPr>
          <a:xfrm>
            <a:off x="495737" y="308698"/>
            <a:ext cx="5238313" cy="853352"/>
          </a:xfrm>
        </p:spPr>
        <p:txBody>
          <a:bodyPr>
            <a:noAutofit/>
          </a:bodyPr>
          <a:lstStyle>
            <a:lvl1pPr>
              <a:defRPr sz="3600" b="1"/>
            </a:lvl1pPr>
          </a:lstStyle>
          <a:p>
            <a:r>
              <a:rPr lang="en-US" dirty="0"/>
              <a:t>CLICK TO EDIT MASTER TITLE STYLE</a:t>
            </a:r>
          </a:p>
        </p:txBody>
      </p:sp>
      <p:sp>
        <p:nvSpPr>
          <p:cNvPr id="3" name="Date Placeholder 2">
            <a:extLst>
              <a:ext uri="{FF2B5EF4-FFF2-40B4-BE49-F238E27FC236}">
                <a16:creationId xmlns:a16="http://schemas.microsoft.com/office/drawing/2014/main" id="{F63A8573-17E8-4191-86F9-ABE0BA27938B}"/>
              </a:ext>
            </a:extLst>
          </p:cNvPr>
          <p:cNvSpPr>
            <a:spLocks noGrp="1"/>
          </p:cNvSpPr>
          <p:nvPr>
            <p:ph type="dt" sz="half" idx="10"/>
          </p:nvPr>
        </p:nvSpPr>
        <p:spPr/>
        <p:txBody>
          <a:bodyPr/>
          <a:lstStyle/>
          <a:p>
            <a:fld id="{32C9D7F2-2A35-4005-AAED-2D8AAA590FA7}" type="datetime1">
              <a:rPr lang="en-US" noProof="0" smtClean="0"/>
              <a:t>10/18/2021</a:t>
            </a:fld>
            <a:endParaRPr lang="en-US" noProof="0" dirty="0"/>
          </a:p>
        </p:txBody>
      </p:sp>
      <p:sp>
        <p:nvSpPr>
          <p:cNvPr id="4" name="Footer Placeholder 3">
            <a:extLst>
              <a:ext uri="{FF2B5EF4-FFF2-40B4-BE49-F238E27FC236}">
                <a16:creationId xmlns:a16="http://schemas.microsoft.com/office/drawing/2014/main" id="{83D92FA6-D8B1-4403-B9DD-E60A4F351012}"/>
              </a:ext>
            </a:extLst>
          </p:cNvPr>
          <p:cNvSpPr>
            <a:spLocks noGrp="1"/>
          </p:cNvSpPr>
          <p:nvPr>
            <p:ph type="ftr" sz="quarter" idx="11"/>
          </p:nvPr>
        </p:nvSpPr>
        <p:spPr/>
        <p:txBody>
          <a:bodyPr/>
          <a:lstStyle/>
          <a:p>
            <a:endParaRPr lang="en-US" noProof="0" dirty="0"/>
          </a:p>
        </p:txBody>
      </p:sp>
      <p:sp>
        <p:nvSpPr>
          <p:cNvPr id="5" name="Slide Number Placeholder 4">
            <a:extLst>
              <a:ext uri="{FF2B5EF4-FFF2-40B4-BE49-F238E27FC236}">
                <a16:creationId xmlns:a16="http://schemas.microsoft.com/office/drawing/2014/main" id="{70C2CB2D-6860-4817-B66C-9C44DC4CAE22}"/>
              </a:ext>
            </a:extLst>
          </p:cNvPr>
          <p:cNvSpPr>
            <a:spLocks noGrp="1"/>
          </p:cNvSpPr>
          <p:nvPr>
            <p:ph type="sldNum" sz="quarter" idx="12"/>
          </p:nvPr>
        </p:nvSpPr>
        <p:spPr/>
        <p:txBody>
          <a:bodyPr/>
          <a:lstStyle/>
          <a:p>
            <a:fld id="{7966EA62-41C5-4F9A-A915-5B0BC739C923}" type="slidenum">
              <a:rPr lang="en-US" noProof="0" smtClean="0"/>
              <a:t>‹#›</a:t>
            </a:fld>
            <a:endParaRPr lang="en-US" noProof="0" dirty="0"/>
          </a:p>
        </p:txBody>
      </p:sp>
      <p:sp>
        <p:nvSpPr>
          <p:cNvPr id="8" name="Text Placeholder 7">
            <a:extLst>
              <a:ext uri="{FF2B5EF4-FFF2-40B4-BE49-F238E27FC236}">
                <a16:creationId xmlns:a16="http://schemas.microsoft.com/office/drawing/2014/main" id="{183C82E0-1F49-4A07-A8B3-E2F2CBAC03B1}"/>
              </a:ext>
            </a:extLst>
          </p:cNvPr>
          <p:cNvSpPr>
            <a:spLocks noGrp="1"/>
          </p:cNvSpPr>
          <p:nvPr>
            <p:ph type="body" sz="quarter" idx="13"/>
          </p:nvPr>
        </p:nvSpPr>
        <p:spPr>
          <a:xfrm>
            <a:off x="495737" y="979487"/>
            <a:ext cx="3581400" cy="365126"/>
          </a:xfrm>
        </p:spPr>
        <p:txBody>
          <a:bodyPr>
            <a:noAutofit/>
          </a:bodyPr>
          <a:lstStyle>
            <a:lvl1pPr marL="0" indent="0">
              <a:spcBef>
                <a:spcPts val="900"/>
              </a:spcBef>
              <a:buNone/>
              <a:defRPr sz="2000" b="1">
                <a:latin typeface="+mj-lt"/>
              </a:defRPr>
            </a:lvl1pPr>
          </a:lstStyle>
          <a:p>
            <a:pPr lvl="0"/>
            <a:r>
              <a:rPr lang="en-US"/>
              <a:t>Click to edit Master text styles</a:t>
            </a:r>
          </a:p>
        </p:txBody>
      </p:sp>
      <p:sp>
        <p:nvSpPr>
          <p:cNvPr id="7" name="Content Placeholder 6">
            <a:extLst>
              <a:ext uri="{FF2B5EF4-FFF2-40B4-BE49-F238E27FC236}">
                <a16:creationId xmlns:a16="http://schemas.microsoft.com/office/drawing/2014/main" id="{2DC4173A-9EF2-4DB4-AE8D-0202037CB0DC}"/>
              </a:ext>
            </a:extLst>
          </p:cNvPr>
          <p:cNvSpPr>
            <a:spLocks noGrp="1"/>
          </p:cNvSpPr>
          <p:nvPr>
            <p:ph sz="quarter" idx="14"/>
          </p:nvPr>
        </p:nvSpPr>
        <p:spPr>
          <a:xfrm>
            <a:off x="495300" y="1543050"/>
            <a:ext cx="11353800" cy="4733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60448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2D4183-9737-47D0-A399-C54D7F7C4C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1E3A5CB-DFC3-4FD4-B13D-480B9D5777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50C37A-64D2-409F-A58F-B4B1F1F349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F6BFF2-89B1-4DC1-B432-B6FAEA41EEB1}" type="datetime1">
              <a:rPr lang="en-US" noProof="0" smtClean="0"/>
              <a:t>10/18/2021</a:t>
            </a:fld>
            <a:endParaRPr lang="en-US" noProof="0" dirty="0"/>
          </a:p>
        </p:txBody>
      </p:sp>
      <p:sp>
        <p:nvSpPr>
          <p:cNvPr id="5" name="Footer Placeholder 4">
            <a:extLst>
              <a:ext uri="{FF2B5EF4-FFF2-40B4-BE49-F238E27FC236}">
                <a16:creationId xmlns:a16="http://schemas.microsoft.com/office/drawing/2014/main" id="{C034EBE4-7608-464D-BFA2-97741404DA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noProof="0" dirty="0"/>
          </a:p>
        </p:txBody>
      </p:sp>
      <p:sp>
        <p:nvSpPr>
          <p:cNvPr id="6" name="Slide Number Placeholder 5">
            <a:extLst>
              <a:ext uri="{FF2B5EF4-FFF2-40B4-BE49-F238E27FC236}">
                <a16:creationId xmlns:a16="http://schemas.microsoft.com/office/drawing/2014/main" id="{B56BEC42-CA83-4077-8D77-E2514DA723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66EA62-41C5-4F9A-A915-5B0BC739C923}" type="slidenum">
              <a:rPr lang="en-US" noProof="0" smtClean="0"/>
              <a:t>‹#›</a:t>
            </a:fld>
            <a:endParaRPr lang="en-US" noProof="0" dirty="0"/>
          </a:p>
        </p:txBody>
      </p:sp>
    </p:spTree>
    <p:extLst>
      <p:ext uri="{BB962C8B-B14F-4D97-AF65-F5344CB8AC3E}">
        <p14:creationId xmlns:p14="http://schemas.microsoft.com/office/powerpoint/2010/main" val="1167616121"/>
      </p:ext>
    </p:extLst>
  </p:cSld>
  <p:clrMap bg1="lt1" tx1="dk1" bg2="lt2" tx2="dk2" accent1="accent1" accent2="accent2" accent3="accent3" accent4="accent4" accent5="accent5" accent6="accent6" hlink="hlink" folHlink="folHlink"/>
  <p:sldLayoutIdLst>
    <p:sldLayoutId id="2147484803" r:id="rId1"/>
    <p:sldLayoutId id="2147484804"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t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ti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ti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ti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0" name="Rectangle 49">
            <a:extLst>
              <a:ext uri="{FF2B5EF4-FFF2-40B4-BE49-F238E27FC236}">
                <a16:creationId xmlns:a16="http://schemas.microsoft.com/office/drawing/2014/main" id="{EB270761-CC40-4F3F-A916-7E3BC3989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DF092739-5B6B-424B-92C8-BE320B95AFFA}"/>
              </a:ext>
            </a:extLst>
          </p:cNvPr>
          <p:cNvSpPr>
            <a:spLocks noGrp="1"/>
          </p:cNvSpPr>
          <p:nvPr>
            <p:ph type="title"/>
          </p:nvPr>
        </p:nvSpPr>
        <p:spPr>
          <a:xfrm>
            <a:off x="1366160" y="4376508"/>
            <a:ext cx="9623404" cy="1257202"/>
          </a:xfrm>
        </p:spPr>
        <p:txBody>
          <a:bodyPr vert="horz" lIns="91440" tIns="45720" rIns="91440" bIns="45720" rtlCol="0" anchor="b">
            <a:normAutofit fontScale="90000"/>
          </a:bodyPr>
          <a:lstStyle/>
          <a:p>
            <a:r>
              <a:rPr lang="en-US" sz="1700" kern="1200">
                <a:solidFill>
                  <a:schemeClr val="tx1"/>
                </a:solidFill>
                <a:latin typeface="+mj-lt"/>
                <a:ea typeface="+mj-ea"/>
                <a:cs typeface="+mj-cs"/>
              </a:rPr>
              <a:t>HR Modernization Update</a:t>
            </a:r>
            <a:br>
              <a:rPr lang="en-US" sz="1700" kern="1200">
                <a:solidFill>
                  <a:schemeClr val="tx1"/>
                </a:solidFill>
                <a:latin typeface="+mj-lt"/>
                <a:ea typeface="+mj-ea"/>
                <a:cs typeface="+mj-cs"/>
              </a:rPr>
            </a:br>
            <a:r>
              <a:rPr lang="en-US" sz="1700" kern="1200">
                <a:solidFill>
                  <a:schemeClr val="tx1"/>
                </a:solidFill>
                <a:latin typeface="+mj-lt"/>
                <a:ea typeface="+mj-ea"/>
                <a:cs typeface="+mj-cs"/>
              </a:rPr>
              <a:t>Fall 2021 DHR Forum</a:t>
            </a:r>
            <a:br>
              <a:rPr lang="en-US" sz="1700" kern="1200">
                <a:solidFill>
                  <a:schemeClr val="tx1"/>
                </a:solidFill>
                <a:latin typeface="+mj-lt"/>
                <a:ea typeface="+mj-ea"/>
                <a:cs typeface="+mj-cs"/>
              </a:rPr>
            </a:br>
            <a:r>
              <a:rPr lang="en-US" sz="1700" kern="1200">
                <a:solidFill>
                  <a:schemeClr val="tx1"/>
                </a:solidFill>
                <a:latin typeface="+mj-lt"/>
                <a:ea typeface="+mj-ea"/>
                <a:cs typeface="+mj-cs"/>
              </a:rPr>
              <a:t>October 20, 2021</a:t>
            </a:r>
            <a:br>
              <a:rPr lang="en-US" sz="1700" kern="1200">
                <a:solidFill>
                  <a:schemeClr val="tx1"/>
                </a:solidFill>
                <a:latin typeface="+mj-lt"/>
                <a:ea typeface="+mj-ea"/>
                <a:cs typeface="+mj-cs"/>
              </a:rPr>
            </a:br>
            <a:br>
              <a:rPr lang="en-US" sz="1700" kern="1200">
                <a:solidFill>
                  <a:schemeClr val="tx1"/>
                </a:solidFill>
                <a:latin typeface="+mj-lt"/>
                <a:ea typeface="+mj-ea"/>
                <a:cs typeface="+mj-cs"/>
              </a:rPr>
            </a:br>
            <a:r>
              <a:rPr lang="en-US" sz="1700" b="0" kern="1200">
                <a:solidFill>
                  <a:schemeClr val="tx1"/>
                </a:solidFill>
                <a:latin typeface="+mj-lt"/>
                <a:ea typeface="+mj-ea"/>
                <a:cs typeface="+mj-cs"/>
              </a:rPr>
              <a:t>By: Janelle White, Bureau Chief</a:t>
            </a:r>
          </a:p>
        </p:txBody>
      </p:sp>
      <p:sp>
        <p:nvSpPr>
          <p:cNvPr id="52" name="Rectangle 51">
            <a:extLst>
              <a:ext uri="{FF2B5EF4-FFF2-40B4-BE49-F238E27FC236}">
                <a16:creationId xmlns:a16="http://schemas.microsoft.com/office/drawing/2014/main" id="{A2555B16-BE1D-4C33-A27C-FF0671B6C9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a:extLst>
              <a:ext uri="{FF2B5EF4-FFF2-40B4-BE49-F238E27FC236}">
                <a16:creationId xmlns:a16="http://schemas.microsoft.com/office/drawing/2014/main" id="{B3762BCB-3DE3-4853-9AD0-1186F8AC5B01}"/>
              </a:ext>
            </a:extLst>
          </p:cNvPr>
          <p:cNvPicPr>
            <a:picLocks noChangeAspect="1"/>
          </p:cNvPicPr>
          <p:nvPr/>
        </p:nvPicPr>
        <p:blipFill>
          <a:blip r:embed="rId3"/>
          <a:stretch>
            <a:fillRect/>
          </a:stretch>
        </p:blipFill>
        <p:spPr>
          <a:xfrm>
            <a:off x="1365855" y="1767530"/>
            <a:ext cx="9934606" cy="1465352"/>
          </a:xfrm>
          <a:prstGeom prst="rect">
            <a:avLst/>
          </a:prstGeom>
          <a:effectLst>
            <a:outerShdw blurRad="406400" dist="317500" dir="5400000" sx="89000" sy="89000" rotWithShape="0">
              <a:prstClr val="black">
                <a:alpha val="15000"/>
              </a:prstClr>
            </a:outerShdw>
          </a:effectLst>
        </p:spPr>
      </p:pic>
    </p:spTree>
    <p:extLst>
      <p:ext uri="{BB962C8B-B14F-4D97-AF65-F5344CB8AC3E}">
        <p14:creationId xmlns:p14="http://schemas.microsoft.com/office/powerpoint/2010/main" val="2746591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3B2069EE-A08E-44F0-B3F9-3CF8CC2DCA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26740" cy="6857542"/>
          </a:xfrm>
          <a:custGeom>
            <a:avLst/>
            <a:gdLst>
              <a:gd name="connsiteX0" fmla="*/ 0 w 6126740"/>
              <a:gd name="connsiteY0" fmla="*/ 0 h 6857542"/>
              <a:gd name="connsiteX1" fmla="*/ 4980067 w 6126740"/>
              <a:gd name="connsiteY1" fmla="*/ 0 h 6857542"/>
              <a:gd name="connsiteX2" fmla="*/ 4992714 w 6126740"/>
              <a:gd name="connsiteY2" fmla="*/ 31774 h 6857542"/>
              <a:gd name="connsiteX3" fmla="*/ 6047722 w 6126740"/>
              <a:gd name="connsiteY3" fmla="*/ 2682457 h 6857542"/>
              <a:gd name="connsiteX4" fmla="*/ 6047722 w 6126740"/>
              <a:gd name="connsiteY4" fmla="*/ 3752208 h 6857542"/>
              <a:gd name="connsiteX5" fmla="*/ 4890218 w 6126740"/>
              <a:gd name="connsiteY5" fmla="*/ 6660411 h 6857542"/>
              <a:gd name="connsiteX6" fmla="*/ 4811756 w 6126740"/>
              <a:gd name="connsiteY6" fmla="*/ 6857542 h 6857542"/>
              <a:gd name="connsiteX7" fmla="*/ 0 w 6126740"/>
              <a:gd name="connsiteY7" fmla="*/ 6857542 h 6857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26740" h="6857542">
                <a:moveTo>
                  <a:pt x="0" y="0"/>
                </a:moveTo>
                <a:lnTo>
                  <a:pt x="4980067" y="0"/>
                </a:lnTo>
                <a:lnTo>
                  <a:pt x="4992714" y="31774"/>
                </a:lnTo>
                <a:cubicBezTo>
                  <a:pt x="6047722" y="2682457"/>
                  <a:pt x="6047722" y="2682457"/>
                  <a:pt x="6047722" y="2682457"/>
                </a:cubicBezTo>
                <a:cubicBezTo>
                  <a:pt x="6153080" y="2988100"/>
                  <a:pt x="6153080" y="3446565"/>
                  <a:pt x="6047722" y="3752208"/>
                </a:cubicBezTo>
                <a:cubicBezTo>
                  <a:pt x="5563735" y="4968215"/>
                  <a:pt x="5185620" y="5918220"/>
                  <a:pt x="4890218" y="6660411"/>
                </a:cubicBezTo>
                <a:lnTo>
                  <a:pt x="4811756" y="6857542"/>
                </a:lnTo>
                <a:lnTo>
                  <a:pt x="0" y="6857542"/>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7D7E4D5-8B98-4C3D-8661-17A414902F8C}"/>
              </a:ext>
            </a:extLst>
          </p:cNvPr>
          <p:cNvSpPr>
            <a:spLocks noGrp="1"/>
          </p:cNvSpPr>
          <p:nvPr>
            <p:ph type="title"/>
          </p:nvPr>
        </p:nvSpPr>
        <p:spPr>
          <a:xfrm>
            <a:off x="767290" y="882733"/>
            <a:ext cx="4790287" cy="2398255"/>
          </a:xfrm>
        </p:spPr>
        <p:txBody>
          <a:bodyPr vert="horz" lIns="91440" tIns="45720" rIns="91440" bIns="45720" rtlCol="0" anchor="b">
            <a:normAutofit/>
          </a:bodyPr>
          <a:lstStyle/>
          <a:p>
            <a:r>
              <a:rPr lang="en-US" sz="4800" kern="1200" dirty="0">
                <a:solidFill>
                  <a:schemeClr val="bg1"/>
                </a:solidFill>
                <a:latin typeface="+mj-lt"/>
                <a:ea typeface="+mj-ea"/>
                <a:cs typeface="+mj-cs"/>
              </a:rPr>
              <a:t>Next Steps:</a:t>
            </a:r>
            <a:br>
              <a:rPr lang="en-US" sz="4800" kern="1200" dirty="0">
                <a:solidFill>
                  <a:schemeClr val="bg1"/>
                </a:solidFill>
                <a:latin typeface="+mj-lt"/>
                <a:ea typeface="+mj-ea"/>
                <a:cs typeface="+mj-cs"/>
              </a:rPr>
            </a:br>
            <a:r>
              <a:rPr lang="en-US" sz="4800" kern="1200" dirty="0">
                <a:solidFill>
                  <a:schemeClr val="bg1"/>
                </a:solidFill>
                <a:latin typeface="+mj-lt"/>
                <a:ea typeface="+mj-ea"/>
                <a:cs typeface="+mj-cs"/>
              </a:rPr>
              <a:t>HR Modernization</a:t>
            </a:r>
          </a:p>
        </p:txBody>
      </p:sp>
      <p:grpSp>
        <p:nvGrpSpPr>
          <p:cNvPr id="16" name="Group 15">
            <a:extLst>
              <a:ext uri="{FF2B5EF4-FFF2-40B4-BE49-F238E27FC236}">
                <a16:creationId xmlns:a16="http://schemas.microsoft.com/office/drawing/2014/main" id="{C9888C69-11CC-40BA-BABF-F9B7E11C915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40080" y="640080"/>
            <a:ext cx="1128382" cy="847206"/>
            <a:chOff x="5307830" y="325570"/>
            <a:chExt cx="1128382" cy="847206"/>
          </a:xfrm>
        </p:grpSpPr>
        <p:sp>
          <p:nvSpPr>
            <p:cNvPr id="17" name="Freeform 5">
              <a:extLst>
                <a:ext uri="{FF2B5EF4-FFF2-40B4-BE49-F238E27FC236}">
                  <a16:creationId xmlns:a16="http://schemas.microsoft.com/office/drawing/2014/main" id="{737D08C8-52AD-4B7E-A217-E28E1AF008C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307830" y="577396"/>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sp>
          <p:nvSpPr>
            <p:cNvPr id="18" name="Freeform 5">
              <a:extLst>
                <a:ext uri="{FF2B5EF4-FFF2-40B4-BE49-F238E27FC236}">
                  <a16:creationId xmlns:a16="http://schemas.microsoft.com/office/drawing/2014/main" id="{0ED11528-93DA-433F-9B3C-21106EFDBB6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85720" y="325570"/>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grpSp>
      <p:sp>
        <p:nvSpPr>
          <p:cNvPr id="5" name="Content Placeholder 4">
            <a:extLst>
              <a:ext uri="{FF2B5EF4-FFF2-40B4-BE49-F238E27FC236}">
                <a16:creationId xmlns:a16="http://schemas.microsoft.com/office/drawing/2014/main" id="{DE28E928-436B-4470-B7B7-D986360D1F87}"/>
              </a:ext>
            </a:extLst>
          </p:cNvPr>
          <p:cNvSpPr>
            <a:spLocks noGrp="1"/>
          </p:cNvSpPr>
          <p:nvPr>
            <p:ph sz="quarter" idx="14"/>
          </p:nvPr>
        </p:nvSpPr>
        <p:spPr>
          <a:xfrm>
            <a:off x="767290" y="3428999"/>
            <a:ext cx="4075054" cy="2741213"/>
          </a:xfrm>
        </p:spPr>
        <p:txBody>
          <a:bodyPr vert="horz" lIns="91440" tIns="45720" rIns="91440" bIns="45720" rtlCol="0" anchor="t">
            <a:normAutofit/>
          </a:bodyPr>
          <a:lstStyle/>
          <a:p>
            <a:r>
              <a:rPr lang="en-US" sz="2000" dirty="0">
                <a:solidFill>
                  <a:schemeClr val="bg1"/>
                </a:solidFill>
              </a:rPr>
              <a:t>Deploy Survey</a:t>
            </a:r>
          </a:p>
          <a:p>
            <a:r>
              <a:rPr lang="en-US" sz="2000" dirty="0">
                <a:solidFill>
                  <a:schemeClr val="bg1"/>
                </a:solidFill>
              </a:rPr>
              <a:t>Develop Reporting Structure/Organization Charts</a:t>
            </a:r>
          </a:p>
          <a:p>
            <a:r>
              <a:rPr lang="en-US" sz="2000" dirty="0">
                <a:solidFill>
                  <a:schemeClr val="bg1"/>
                </a:solidFill>
              </a:rPr>
              <a:t>Develop budgetary impacts</a:t>
            </a:r>
          </a:p>
          <a:p>
            <a:r>
              <a:rPr lang="en-US" sz="2000" dirty="0">
                <a:solidFill>
                  <a:schemeClr val="bg1"/>
                </a:solidFill>
              </a:rPr>
              <a:t>Ongoing meetings and communications</a:t>
            </a:r>
          </a:p>
        </p:txBody>
      </p:sp>
      <p:pic>
        <p:nvPicPr>
          <p:cNvPr id="7" name="Picture 6">
            <a:extLst>
              <a:ext uri="{FF2B5EF4-FFF2-40B4-BE49-F238E27FC236}">
                <a16:creationId xmlns:a16="http://schemas.microsoft.com/office/drawing/2014/main" id="{0D648571-0F38-4135-873E-8978A27EF11E}"/>
              </a:ext>
            </a:extLst>
          </p:cNvPr>
          <p:cNvPicPr>
            <a:picLocks noChangeAspect="1"/>
          </p:cNvPicPr>
          <p:nvPr/>
        </p:nvPicPr>
        <p:blipFill>
          <a:blip r:embed="rId2"/>
          <a:stretch>
            <a:fillRect/>
          </a:stretch>
        </p:blipFill>
        <p:spPr>
          <a:xfrm>
            <a:off x="6643856" y="3056237"/>
            <a:ext cx="5051320" cy="745068"/>
          </a:xfrm>
          <a:prstGeom prst="rect">
            <a:avLst/>
          </a:prstGeom>
        </p:spPr>
      </p:pic>
      <p:sp>
        <p:nvSpPr>
          <p:cNvPr id="3" name="Slide Number Placeholder 2">
            <a:extLst>
              <a:ext uri="{FF2B5EF4-FFF2-40B4-BE49-F238E27FC236}">
                <a16:creationId xmlns:a16="http://schemas.microsoft.com/office/drawing/2014/main" id="{E7D90E19-EF1D-4DD2-92FF-8B2766EC313A}"/>
              </a:ext>
            </a:extLst>
          </p:cNvPr>
          <p:cNvSpPr>
            <a:spLocks noGrp="1"/>
          </p:cNvSpPr>
          <p:nvPr>
            <p:ph type="sldNum" sz="quarter" idx="12"/>
          </p:nvPr>
        </p:nvSpPr>
        <p:spPr>
          <a:xfrm>
            <a:off x="11146536" y="6035040"/>
            <a:ext cx="548640" cy="548640"/>
          </a:xfrm>
          <a:prstGeom prst="ellipse">
            <a:avLst/>
          </a:prstGeom>
          <a:solidFill>
            <a:schemeClr val="tx1">
              <a:alpha val="80000"/>
            </a:schemeClr>
          </a:solidFill>
        </p:spPr>
        <p:txBody>
          <a:bodyPr vert="horz" lIns="91440" tIns="45720" rIns="91440" bIns="45720" rtlCol="0" anchor="ctr">
            <a:normAutofit/>
          </a:bodyPr>
          <a:lstStyle/>
          <a:p>
            <a:pPr algn="ctr">
              <a:spcAft>
                <a:spcPts val="600"/>
              </a:spcAft>
            </a:pPr>
            <a:fld id="{7966EA62-41C5-4F9A-A915-5B0BC739C923}" type="slidenum">
              <a:rPr lang="en-US" noProof="0">
                <a:solidFill>
                  <a:schemeClr val="bg1"/>
                </a:solidFill>
              </a:rPr>
              <a:pPr algn="ctr">
                <a:spcAft>
                  <a:spcPts val="600"/>
                </a:spcAft>
              </a:pPr>
              <a:t>10</a:t>
            </a:fld>
            <a:endParaRPr lang="en-US" noProof="0">
              <a:solidFill>
                <a:schemeClr val="bg1"/>
              </a:solidFill>
            </a:endParaRPr>
          </a:p>
        </p:txBody>
      </p:sp>
    </p:spTree>
    <p:extLst>
      <p:ext uri="{BB962C8B-B14F-4D97-AF65-F5344CB8AC3E}">
        <p14:creationId xmlns:p14="http://schemas.microsoft.com/office/powerpoint/2010/main" val="4069697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7E4D5-8B98-4C3D-8661-17A414902F8C}"/>
              </a:ext>
            </a:extLst>
          </p:cNvPr>
          <p:cNvSpPr>
            <a:spLocks noGrp="1"/>
          </p:cNvSpPr>
          <p:nvPr>
            <p:ph type="title"/>
          </p:nvPr>
        </p:nvSpPr>
        <p:spPr>
          <a:xfrm>
            <a:off x="3372287" y="2840079"/>
            <a:ext cx="5238313" cy="853352"/>
          </a:xfrm>
        </p:spPr>
        <p:txBody>
          <a:bodyPr/>
          <a:lstStyle/>
          <a:p>
            <a:pPr algn="ctr"/>
            <a:r>
              <a:rPr lang="en-US"/>
              <a:t>Questions and Discussion</a:t>
            </a:r>
            <a:endParaRPr lang="en-US" dirty="0"/>
          </a:p>
        </p:txBody>
      </p:sp>
      <p:sp>
        <p:nvSpPr>
          <p:cNvPr id="3" name="Slide Number Placeholder 2">
            <a:extLst>
              <a:ext uri="{FF2B5EF4-FFF2-40B4-BE49-F238E27FC236}">
                <a16:creationId xmlns:a16="http://schemas.microsoft.com/office/drawing/2014/main" id="{E7D90E19-EF1D-4DD2-92FF-8B2766EC313A}"/>
              </a:ext>
            </a:extLst>
          </p:cNvPr>
          <p:cNvSpPr>
            <a:spLocks noGrp="1"/>
          </p:cNvSpPr>
          <p:nvPr>
            <p:ph type="sldNum" sz="quarter" idx="12"/>
          </p:nvPr>
        </p:nvSpPr>
        <p:spPr/>
        <p:txBody>
          <a:bodyPr/>
          <a:lstStyle/>
          <a:p>
            <a:fld id="{7966EA62-41C5-4F9A-A915-5B0BC739C923}" type="slidenum">
              <a:rPr lang="en-US" noProof="0" smtClean="0"/>
              <a:t>11</a:t>
            </a:fld>
            <a:endParaRPr lang="en-US" noProof="0" dirty="0"/>
          </a:p>
        </p:txBody>
      </p:sp>
      <p:pic>
        <p:nvPicPr>
          <p:cNvPr id="7" name="Picture 6">
            <a:extLst>
              <a:ext uri="{FF2B5EF4-FFF2-40B4-BE49-F238E27FC236}">
                <a16:creationId xmlns:a16="http://schemas.microsoft.com/office/drawing/2014/main" id="{0D648571-0F38-4135-873E-8978A27EF11E}"/>
              </a:ext>
            </a:extLst>
          </p:cNvPr>
          <p:cNvPicPr>
            <a:picLocks noChangeAspect="1"/>
          </p:cNvPicPr>
          <p:nvPr/>
        </p:nvPicPr>
        <p:blipFill>
          <a:blip r:embed="rId2"/>
          <a:stretch>
            <a:fillRect/>
          </a:stretch>
        </p:blipFill>
        <p:spPr>
          <a:xfrm>
            <a:off x="368505" y="338328"/>
            <a:ext cx="2555612" cy="374049"/>
          </a:xfrm>
          <a:prstGeom prst="rect">
            <a:avLst/>
          </a:prstGeom>
        </p:spPr>
      </p:pic>
    </p:spTree>
    <p:extLst>
      <p:ext uri="{BB962C8B-B14F-4D97-AF65-F5344CB8AC3E}">
        <p14:creationId xmlns:p14="http://schemas.microsoft.com/office/powerpoint/2010/main" val="991872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18FD74D4-C0F3-4E5B-9628-885593F0B5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a:extLst>
              <a:ext uri="{FF2B5EF4-FFF2-40B4-BE49-F238E27FC236}">
                <a16:creationId xmlns:a16="http://schemas.microsoft.com/office/drawing/2014/main" id="{DF092739-5B6B-424B-92C8-BE320B95AFFA}"/>
              </a:ext>
            </a:extLst>
          </p:cNvPr>
          <p:cNvSpPr>
            <a:spLocks noGrp="1"/>
          </p:cNvSpPr>
          <p:nvPr>
            <p:ph type="title"/>
          </p:nvPr>
        </p:nvSpPr>
        <p:spPr>
          <a:xfrm>
            <a:off x="1197864" y="901283"/>
            <a:ext cx="4898135" cy="1346693"/>
          </a:xfrm>
        </p:spPr>
        <p:txBody>
          <a:bodyPr vert="horz" lIns="91440" tIns="45720" rIns="91440" bIns="45720" rtlCol="0" anchor="ctr">
            <a:normAutofit/>
          </a:bodyPr>
          <a:lstStyle/>
          <a:p>
            <a:r>
              <a:rPr lang="en-US" sz="4000" kern="1200">
                <a:solidFill>
                  <a:schemeClr val="tx1"/>
                </a:solidFill>
                <a:latin typeface="+mj-lt"/>
                <a:ea typeface="+mj-ea"/>
                <a:cs typeface="+mj-cs"/>
              </a:rPr>
              <a:t>The Purpose of Luma &amp; Modernization</a:t>
            </a:r>
          </a:p>
        </p:txBody>
      </p:sp>
      <p:sp>
        <p:nvSpPr>
          <p:cNvPr id="38" name="Rectangle 37">
            <a:extLst>
              <a:ext uri="{FF2B5EF4-FFF2-40B4-BE49-F238E27FC236}">
                <a16:creationId xmlns:a16="http://schemas.microsoft.com/office/drawing/2014/main" id="{067CFD9A-AD7C-42E8-898D-F51A83B12D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1FF1E1F7-6219-4CFD-AC42-30EFB3C16C56}"/>
              </a:ext>
            </a:extLst>
          </p:cNvPr>
          <p:cNvSpPr txBox="1"/>
          <p:nvPr/>
        </p:nvSpPr>
        <p:spPr>
          <a:xfrm>
            <a:off x="1197864" y="2408844"/>
            <a:ext cx="4878978" cy="3635340"/>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1700" b="1"/>
              <a:t>(i.e., Problems We Are Trying to Solve)</a:t>
            </a:r>
          </a:p>
          <a:p>
            <a:pPr indent="-228600">
              <a:lnSpc>
                <a:spcPct val="90000"/>
              </a:lnSpc>
              <a:spcAft>
                <a:spcPts val="600"/>
              </a:spcAft>
              <a:buFont typeface="Arial" panose="020B0604020202020204" pitchFamily="34" charset="0"/>
              <a:buChar char="•"/>
            </a:pPr>
            <a:endParaRPr lang="en-US" sz="1700"/>
          </a:p>
          <a:p>
            <a:pPr indent="-228600">
              <a:lnSpc>
                <a:spcPct val="90000"/>
              </a:lnSpc>
              <a:spcAft>
                <a:spcPts val="600"/>
              </a:spcAft>
              <a:buFont typeface="Arial" panose="020B0604020202020204" pitchFamily="34" charset="0"/>
              <a:buChar char="•"/>
            </a:pPr>
            <a:r>
              <a:rPr lang="en-US" sz="1700"/>
              <a:t>Consistency</a:t>
            </a:r>
          </a:p>
          <a:p>
            <a:pPr indent="-228600">
              <a:lnSpc>
                <a:spcPct val="90000"/>
              </a:lnSpc>
              <a:spcAft>
                <a:spcPts val="600"/>
              </a:spcAft>
              <a:buFont typeface="Arial" panose="020B0604020202020204" pitchFamily="34" charset="0"/>
              <a:buChar char="•"/>
            </a:pPr>
            <a:r>
              <a:rPr lang="en-US" sz="1700"/>
              <a:t>Share/Utilize Strengths and Best Practices</a:t>
            </a:r>
          </a:p>
          <a:p>
            <a:pPr indent="-228600">
              <a:lnSpc>
                <a:spcPct val="90000"/>
              </a:lnSpc>
              <a:spcAft>
                <a:spcPts val="600"/>
              </a:spcAft>
              <a:buFont typeface="Arial" panose="020B0604020202020204" pitchFamily="34" charset="0"/>
              <a:buChar char="•"/>
            </a:pPr>
            <a:r>
              <a:rPr lang="en-US" sz="1700"/>
              <a:t>Governance/Oversight</a:t>
            </a:r>
          </a:p>
          <a:p>
            <a:pPr indent="-228600">
              <a:lnSpc>
                <a:spcPct val="90000"/>
              </a:lnSpc>
              <a:spcAft>
                <a:spcPts val="600"/>
              </a:spcAft>
              <a:buFont typeface="Arial" panose="020B0604020202020204" pitchFamily="34" charset="0"/>
              <a:buChar char="•"/>
            </a:pPr>
            <a:r>
              <a:rPr lang="en-US" sz="1700"/>
              <a:t>Efficiencies</a:t>
            </a:r>
          </a:p>
          <a:p>
            <a:pPr indent="-228600">
              <a:lnSpc>
                <a:spcPct val="90000"/>
              </a:lnSpc>
              <a:spcAft>
                <a:spcPts val="600"/>
              </a:spcAft>
              <a:buFont typeface="Arial" panose="020B0604020202020204" pitchFamily="34" charset="0"/>
              <a:buChar char="•"/>
            </a:pPr>
            <a:r>
              <a:rPr lang="en-US" sz="1700"/>
              <a:t>On-Boarding/Training HR</a:t>
            </a:r>
          </a:p>
          <a:p>
            <a:pPr indent="-228600">
              <a:lnSpc>
                <a:spcPct val="90000"/>
              </a:lnSpc>
              <a:spcAft>
                <a:spcPts val="600"/>
              </a:spcAft>
              <a:buFont typeface="Arial" panose="020B0604020202020204" pitchFamily="34" charset="0"/>
              <a:buChar char="•"/>
            </a:pPr>
            <a:r>
              <a:rPr lang="en-US" sz="1700"/>
              <a:t>Additional Support to HR</a:t>
            </a:r>
          </a:p>
          <a:p>
            <a:pPr indent="-228600">
              <a:lnSpc>
                <a:spcPct val="90000"/>
              </a:lnSpc>
              <a:spcAft>
                <a:spcPts val="600"/>
              </a:spcAft>
              <a:buFont typeface="Arial" panose="020B0604020202020204" pitchFamily="34" charset="0"/>
              <a:buChar char="•"/>
            </a:pPr>
            <a:r>
              <a:rPr lang="en-US" sz="1700"/>
              <a:t>Clear Expectations</a:t>
            </a:r>
          </a:p>
          <a:p>
            <a:pPr indent="-228600">
              <a:lnSpc>
                <a:spcPct val="90000"/>
              </a:lnSpc>
              <a:spcAft>
                <a:spcPts val="600"/>
              </a:spcAft>
              <a:buFont typeface="Arial" panose="020B0604020202020204" pitchFamily="34" charset="0"/>
              <a:buChar char="•"/>
            </a:pPr>
            <a:r>
              <a:rPr lang="en-US" sz="1700"/>
              <a:t>Statewide HR Strategy to Address Issues</a:t>
            </a:r>
          </a:p>
        </p:txBody>
      </p:sp>
      <p:pic>
        <p:nvPicPr>
          <p:cNvPr id="23" name="Picture 22">
            <a:extLst>
              <a:ext uri="{FF2B5EF4-FFF2-40B4-BE49-F238E27FC236}">
                <a16:creationId xmlns:a16="http://schemas.microsoft.com/office/drawing/2014/main" id="{B3762BCB-3DE3-4853-9AD0-1186F8AC5B01}"/>
              </a:ext>
            </a:extLst>
          </p:cNvPr>
          <p:cNvPicPr>
            <a:picLocks noChangeAspect="1"/>
          </p:cNvPicPr>
          <p:nvPr/>
        </p:nvPicPr>
        <p:blipFill>
          <a:blip r:embed="rId3"/>
          <a:stretch>
            <a:fillRect/>
          </a:stretch>
        </p:blipFill>
        <p:spPr>
          <a:xfrm>
            <a:off x="6552330" y="3077600"/>
            <a:ext cx="4738918" cy="698989"/>
          </a:xfrm>
          <a:prstGeom prst="rect">
            <a:avLst/>
          </a:prstGeom>
          <a:effectLst>
            <a:outerShdw blurRad="406400" dist="317500" dir="5400000" sx="89000" sy="89000" rotWithShape="0">
              <a:prstClr val="black">
                <a:alpha val="15000"/>
              </a:prstClr>
            </a:outerShdw>
          </a:effectLst>
        </p:spPr>
      </p:pic>
    </p:spTree>
    <p:extLst>
      <p:ext uri="{BB962C8B-B14F-4D97-AF65-F5344CB8AC3E}">
        <p14:creationId xmlns:p14="http://schemas.microsoft.com/office/powerpoint/2010/main" val="1825156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B3762BCB-3DE3-4853-9AD0-1186F8AC5B01}"/>
              </a:ext>
            </a:extLst>
          </p:cNvPr>
          <p:cNvPicPr>
            <a:picLocks noChangeAspect="1"/>
          </p:cNvPicPr>
          <p:nvPr/>
        </p:nvPicPr>
        <p:blipFill>
          <a:blip r:embed="rId3"/>
          <a:stretch>
            <a:fillRect/>
          </a:stretch>
        </p:blipFill>
        <p:spPr>
          <a:xfrm>
            <a:off x="368505" y="338328"/>
            <a:ext cx="2555612" cy="374049"/>
          </a:xfrm>
          <a:prstGeom prst="rect">
            <a:avLst/>
          </a:prstGeom>
        </p:spPr>
      </p:pic>
      <p:sp>
        <p:nvSpPr>
          <p:cNvPr id="24" name="TextBox 23">
            <a:extLst>
              <a:ext uri="{FF2B5EF4-FFF2-40B4-BE49-F238E27FC236}">
                <a16:creationId xmlns:a16="http://schemas.microsoft.com/office/drawing/2014/main" id="{1FF1E1F7-6219-4CFD-AC42-30EFB3C16C56}"/>
              </a:ext>
            </a:extLst>
          </p:cNvPr>
          <p:cNvSpPr txBox="1"/>
          <p:nvPr/>
        </p:nvSpPr>
        <p:spPr>
          <a:xfrm>
            <a:off x="3045494" y="2028616"/>
            <a:ext cx="5899843" cy="2554545"/>
          </a:xfrm>
          <a:prstGeom prst="rect">
            <a:avLst/>
          </a:prstGeom>
          <a:noFill/>
        </p:spPr>
        <p:txBody>
          <a:bodyPr wrap="square" rtlCol="0">
            <a:spAutoFit/>
          </a:bodyPr>
          <a:lstStyle/>
          <a:p>
            <a:pPr algn="ctr"/>
            <a:r>
              <a:rPr lang="en-US" sz="1600" dirty="0"/>
              <a:t>“It takes curiosity to learn. It takes courage to unlearn.</a:t>
            </a:r>
          </a:p>
          <a:p>
            <a:pPr algn="ctr"/>
            <a:endParaRPr lang="en-US" sz="1600" dirty="0"/>
          </a:p>
          <a:p>
            <a:pPr algn="ctr"/>
            <a:r>
              <a:rPr lang="en-US" sz="1600" dirty="0"/>
              <a:t>Learning requires the humility to admit what you don’t know today. Unlearning requires the integrity to admit that you were wrong yesterday.</a:t>
            </a:r>
          </a:p>
          <a:p>
            <a:pPr algn="ctr"/>
            <a:endParaRPr lang="en-US" sz="1600" dirty="0"/>
          </a:p>
          <a:p>
            <a:pPr algn="ctr"/>
            <a:r>
              <a:rPr lang="en-US" sz="1600" dirty="0"/>
              <a:t>Learning is how you evolve.</a:t>
            </a:r>
          </a:p>
          <a:p>
            <a:pPr algn="ctr"/>
            <a:r>
              <a:rPr lang="en-US" sz="1600" dirty="0"/>
              <a:t>Unlearning is how you keep up as the world evolves.”</a:t>
            </a:r>
          </a:p>
          <a:p>
            <a:pPr algn="ctr"/>
            <a:endParaRPr lang="en-US" sz="1600" dirty="0"/>
          </a:p>
          <a:p>
            <a:pPr algn="ctr"/>
            <a:r>
              <a:rPr lang="en-US" sz="1600" dirty="0"/>
              <a:t>- Adam Grant, Organizational Psychologist</a:t>
            </a:r>
          </a:p>
        </p:txBody>
      </p:sp>
      <p:sp>
        <p:nvSpPr>
          <p:cNvPr id="10" name="Slide Number Placeholder 9">
            <a:extLst>
              <a:ext uri="{FF2B5EF4-FFF2-40B4-BE49-F238E27FC236}">
                <a16:creationId xmlns:a16="http://schemas.microsoft.com/office/drawing/2014/main" id="{8E73D721-E0AF-46D4-BE87-024CE1250B92}"/>
              </a:ext>
            </a:extLst>
          </p:cNvPr>
          <p:cNvSpPr>
            <a:spLocks noGrp="1"/>
          </p:cNvSpPr>
          <p:nvPr>
            <p:ph type="sldNum" sz="quarter" idx="12"/>
          </p:nvPr>
        </p:nvSpPr>
        <p:spPr/>
        <p:txBody>
          <a:bodyPr/>
          <a:lstStyle/>
          <a:p>
            <a:fld id="{7966EA62-41C5-4F9A-A915-5B0BC739C923}" type="slidenum">
              <a:rPr lang="en-US" noProof="0" smtClean="0"/>
              <a:t>3</a:t>
            </a:fld>
            <a:endParaRPr lang="en-US" noProof="0" dirty="0"/>
          </a:p>
        </p:txBody>
      </p:sp>
    </p:spTree>
    <p:extLst>
      <p:ext uri="{BB962C8B-B14F-4D97-AF65-F5344CB8AC3E}">
        <p14:creationId xmlns:p14="http://schemas.microsoft.com/office/powerpoint/2010/main" val="2894827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7E4D5-8B98-4C3D-8661-17A414902F8C}"/>
              </a:ext>
            </a:extLst>
          </p:cNvPr>
          <p:cNvSpPr>
            <a:spLocks noGrp="1"/>
          </p:cNvSpPr>
          <p:nvPr>
            <p:ph type="title"/>
          </p:nvPr>
        </p:nvSpPr>
        <p:spPr>
          <a:xfrm>
            <a:off x="2000687" y="340981"/>
            <a:ext cx="7981513" cy="742792"/>
          </a:xfrm>
        </p:spPr>
        <p:txBody>
          <a:bodyPr/>
          <a:lstStyle/>
          <a:p>
            <a:pPr algn="ctr"/>
            <a:r>
              <a:rPr lang="en-US" dirty="0"/>
              <a:t>Luma &amp; Modernization Timeline</a:t>
            </a:r>
          </a:p>
        </p:txBody>
      </p:sp>
      <p:sp>
        <p:nvSpPr>
          <p:cNvPr id="3" name="Slide Number Placeholder 2">
            <a:extLst>
              <a:ext uri="{FF2B5EF4-FFF2-40B4-BE49-F238E27FC236}">
                <a16:creationId xmlns:a16="http://schemas.microsoft.com/office/drawing/2014/main" id="{E7D90E19-EF1D-4DD2-92FF-8B2766EC313A}"/>
              </a:ext>
            </a:extLst>
          </p:cNvPr>
          <p:cNvSpPr>
            <a:spLocks noGrp="1"/>
          </p:cNvSpPr>
          <p:nvPr>
            <p:ph type="sldNum" sz="quarter" idx="12"/>
          </p:nvPr>
        </p:nvSpPr>
        <p:spPr/>
        <p:txBody>
          <a:bodyPr/>
          <a:lstStyle/>
          <a:p>
            <a:fld id="{7966EA62-41C5-4F9A-A915-5B0BC739C923}" type="slidenum">
              <a:rPr lang="en-US" noProof="0" smtClean="0"/>
              <a:t>4</a:t>
            </a:fld>
            <a:endParaRPr lang="en-US" noProof="0" dirty="0"/>
          </a:p>
        </p:txBody>
      </p:sp>
      <p:graphicFrame>
        <p:nvGraphicFramePr>
          <p:cNvPr id="7" name="Table 5">
            <a:extLst>
              <a:ext uri="{FF2B5EF4-FFF2-40B4-BE49-F238E27FC236}">
                <a16:creationId xmlns:a16="http://schemas.microsoft.com/office/drawing/2014/main" id="{7163C09E-20E6-436E-8A18-63AE5983F7A5}"/>
              </a:ext>
            </a:extLst>
          </p:cNvPr>
          <p:cNvGraphicFramePr>
            <a:graphicFrameLocks noGrp="1"/>
          </p:cNvGraphicFramePr>
          <p:nvPr>
            <p:extLst>
              <p:ext uri="{D42A27DB-BD31-4B8C-83A1-F6EECF244321}">
                <p14:modId xmlns:p14="http://schemas.microsoft.com/office/powerpoint/2010/main" val="3935007015"/>
              </p:ext>
            </p:extLst>
          </p:nvPr>
        </p:nvGraphicFramePr>
        <p:xfrm>
          <a:off x="381003" y="1393618"/>
          <a:ext cx="11429994" cy="4962732"/>
        </p:xfrm>
        <a:graphic>
          <a:graphicData uri="http://schemas.openxmlformats.org/drawingml/2006/table">
            <a:tbl>
              <a:tblPr firstRow="1" bandRow="1">
                <a:tableStyleId>{5C22544A-7EE6-4342-B048-85BDC9FD1C3A}</a:tableStyleId>
              </a:tblPr>
              <a:tblGrid>
                <a:gridCol w="917236">
                  <a:extLst>
                    <a:ext uri="{9D8B030D-6E8A-4147-A177-3AD203B41FA5}">
                      <a16:colId xmlns:a16="http://schemas.microsoft.com/office/drawing/2014/main" val="3630975747"/>
                    </a:ext>
                  </a:extLst>
                </a:gridCol>
                <a:gridCol w="462678">
                  <a:extLst>
                    <a:ext uri="{9D8B030D-6E8A-4147-A177-3AD203B41FA5}">
                      <a16:colId xmlns:a16="http://schemas.microsoft.com/office/drawing/2014/main" val="1925915382"/>
                    </a:ext>
                  </a:extLst>
                </a:gridCol>
                <a:gridCol w="502504">
                  <a:extLst>
                    <a:ext uri="{9D8B030D-6E8A-4147-A177-3AD203B41FA5}">
                      <a16:colId xmlns:a16="http://schemas.microsoft.com/office/drawing/2014/main" val="1398913696"/>
                    </a:ext>
                  </a:extLst>
                </a:gridCol>
                <a:gridCol w="502504">
                  <a:extLst>
                    <a:ext uri="{9D8B030D-6E8A-4147-A177-3AD203B41FA5}">
                      <a16:colId xmlns:a16="http://schemas.microsoft.com/office/drawing/2014/main" val="3826618120"/>
                    </a:ext>
                  </a:extLst>
                </a:gridCol>
                <a:gridCol w="502504">
                  <a:extLst>
                    <a:ext uri="{9D8B030D-6E8A-4147-A177-3AD203B41FA5}">
                      <a16:colId xmlns:a16="http://schemas.microsoft.com/office/drawing/2014/main" val="751258294"/>
                    </a:ext>
                  </a:extLst>
                </a:gridCol>
                <a:gridCol w="502504">
                  <a:extLst>
                    <a:ext uri="{9D8B030D-6E8A-4147-A177-3AD203B41FA5}">
                      <a16:colId xmlns:a16="http://schemas.microsoft.com/office/drawing/2014/main" val="3369356377"/>
                    </a:ext>
                  </a:extLst>
                </a:gridCol>
                <a:gridCol w="502504">
                  <a:extLst>
                    <a:ext uri="{9D8B030D-6E8A-4147-A177-3AD203B41FA5}">
                      <a16:colId xmlns:a16="http://schemas.microsoft.com/office/drawing/2014/main" val="3611291649"/>
                    </a:ext>
                  </a:extLst>
                </a:gridCol>
                <a:gridCol w="502504">
                  <a:extLst>
                    <a:ext uri="{9D8B030D-6E8A-4147-A177-3AD203B41FA5}">
                      <a16:colId xmlns:a16="http://schemas.microsoft.com/office/drawing/2014/main" val="1396479723"/>
                    </a:ext>
                  </a:extLst>
                </a:gridCol>
                <a:gridCol w="502504">
                  <a:extLst>
                    <a:ext uri="{9D8B030D-6E8A-4147-A177-3AD203B41FA5}">
                      <a16:colId xmlns:a16="http://schemas.microsoft.com/office/drawing/2014/main" val="758405670"/>
                    </a:ext>
                  </a:extLst>
                </a:gridCol>
                <a:gridCol w="502504">
                  <a:extLst>
                    <a:ext uri="{9D8B030D-6E8A-4147-A177-3AD203B41FA5}">
                      <a16:colId xmlns:a16="http://schemas.microsoft.com/office/drawing/2014/main" val="2118109490"/>
                    </a:ext>
                  </a:extLst>
                </a:gridCol>
                <a:gridCol w="502504">
                  <a:extLst>
                    <a:ext uri="{9D8B030D-6E8A-4147-A177-3AD203B41FA5}">
                      <a16:colId xmlns:a16="http://schemas.microsoft.com/office/drawing/2014/main" val="3047939276"/>
                    </a:ext>
                  </a:extLst>
                </a:gridCol>
                <a:gridCol w="502504">
                  <a:extLst>
                    <a:ext uri="{9D8B030D-6E8A-4147-A177-3AD203B41FA5}">
                      <a16:colId xmlns:a16="http://schemas.microsoft.com/office/drawing/2014/main" val="3957683356"/>
                    </a:ext>
                  </a:extLst>
                </a:gridCol>
                <a:gridCol w="502504">
                  <a:extLst>
                    <a:ext uri="{9D8B030D-6E8A-4147-A177-3AD203B41FA5}">
                      <a16:colId xmlns:a16="http://schemas.microsoft.com/office/drawing/2014/main" val="3838042741"/>
                    </a:ext>
                  </a:extLst>
                </a:gridCol>
                <a:gridCol w="502504">
                  <a:extLst>
                    <a:ext uri="{9D8B030D-6E8A-4147-A177-3AD203B41FA5}">
                      <a16:colId xmlns:a16="http://schemas.microsoft.com/office/drawing/2014/main" val="3039942898"/>
                    </a:ext>
                  </a:extLst>
                </a:gridCol>
                <a:gridCol w="502504">
                  <a:extLst>
                    <a:ext uri="{9D8B030D-6E8A-4147-A177-3AD203B41FA5}">
                      <a16:colId xmlns:a16="http://schemas.microsoft.com/office/drawing/2014/main" val="3122705604"/>
                    </a:ext>
                  </a:extLst>
                </a:gridCol>
                <a:gridCol w="502504">
                  <a:extLst>
                    <a:ext uri="{9D8B030D-6E8A-4147-A177-3AD203B41FA5}">
                      <a16:colId xmlns:a16="http://schemas.microsoft.com/office/drawing/2014/main" val="3183874945"/>
                    </a:ext>
                  </a:extLst>
                </a:gridCol>
                <a:gridCol w="502504">
                  <a:extLst>
                    <a:ext uri="{9D8B030D-6E8A-4147-A177-3AD203B41FA5}">
                      <a16:colId xmlns:a16="http://schemas.microsoft.com/office/drawing/2014/main" val="3052347824"/>
                    </a:ext>
                  </a:extLst>
                </a:gridCol>
                <a:gridCol w="502504">
                  <a:extLst>
                    <a:ext uri="{9D8B030D-6E8A-4147-A177-3AD203B41FA5}">
                      <a16:colId xmlns:a16="http://schemas.microsoft.com/office/drawing/2014/main" val="3872980149"/>
                    </a:ext>
                  </a:extLst>
                </a:gridCol>
                <a:gridCol w="502504">
                  <a:extLst>
                    <a:ext uri="{9D8B030D-6E8A-4147-A177-3AD203B41FA5}">
                      <a16:colId xmlns:a16="http://schemas.microsoft.com/office/drawing/2014/main" val="1666915295"/>
                    </a:ext>
                  </a:extLst>
                </a:gridCol>
                <a:gridCol w="502504">
                  <a:extLst>
                    <a:ext uri="{9D8B030D-6E8A-4147-A177-3AD203B41FA5}">
                      <a16:colId xmlns:a16="http://schemas.microsoft.com/office/drawing/2014/main" val="1238438268"/>
                    </a:ext>
                  </a:extLst>
                </a:gridCol>
                <a:gridCol w="502504">
                  <a:extLst>
                    <a:ext uri="{9D8B030D-6E8A-4147-A177-3AD203B41FA5}">
                      <a16:colId xmlns:a16="http://schemas.microsoft.com/office/drawing/2014/main" val="1565469024"/>
                    </a:ext>
                  </a:extLst>
                </a:gridCol>
                <a:gridCol w="502504">
                  <a:extLst>
                    <a:ext uri="{9D8B030D-6E8A-4147-A177-3AD203B41FA5}">
                      <a16:colId xmlns:a16="http://schemas.microsoft.com/office/drawing/2014/main" val="1533850118"/>
                    </a:ext>
                  </a:extLst>
                </a:gridCol>
              </a:tblGrid>
              <a:tr h="496677">
                <a:tc>
                  <a:txBody>
                    <a:bodyPr/>
                    <a:lstStyle/>
                    <a:p>
                      <a:pPr lvl="1" algn="r"/>
                      <a:endParaRPr lang="en-US" dirty="0"/>
                    </a:p>
                  </a:txBody>
                  <a:tcPr>
                    <a:solidFill>
                      <a:schemeClr val="bg2">
                        <a:lumMod val="10000"/>
                      </a:schemeClr>
                    </a:solidFill>
                  </a:tcPr>
                </a:tc>
                <a:tc gridSpan="4">
                  <a:txBody>
                    <a:bodyPr/>
                    <a:lstStyle/>
                    <a:p>
                      <a:pPr lvl="1" algn="r"/>
                      <a:r>
                        <a:rPr lang="en-US" dirty="0"/>
                        <a:t>2021</a:t>
                      </a:r>
                    </a:p>
                  </a:txBody>
                  <a:tcPr>
                    <a:solidFill>
                      <a:schemeClr val="bg2">
                        <a:lumMod val="10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12">
                  <a:txBody>
                    <a:bodyPr/>
                    <a:lstStyle/>
                    <a:p>
                      <a:r>
                        <a:rPr lang="en-US" dirty="0"/>
                        <a:t>2022</a:t>
                      </a:r>
                    </a:p>
                  </a:txBody>
                  <a:tcPr>
                    <a:solidFill>
                      <a:schemeClr val="bg2">
                        <a:lumMod val="10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5">
                  <a:txBody>
                    <a:bodyPr/>
                    <a:lstStyle/>
                    <a:p>
                      <a:r>
                        <a:rPr lang="en-US" dirty="0"/>
                        <a:t>2023</a:t>
                      </a:r>
                    </a:p>
                  </a:txBody>
                  <a:tcPr>
                    <a:solidFill>
                      <a:schemeClr val="bg2">
                        <a:lumMod val="10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322177397"/>
                  </a:ext>
                </a:extLst>
              </a:tr>
              <a:tr h="476015">
                <a:tc>
                  <a:txBody>
                    <a:bodyPr/>
                    <a:lstStyle/>
                    <a:p>
                      <a:endParaRPr lang="en-US" dirty="0"/>
                    </a:p>
                  </a:txBody>
                  <a:tcPr/>
                </a:tc>
                <a:tc>
                  <a:txBody>
                    <a:bodyPr/>
                    <a:lstStyle/>
                    <a:p>
                      <a:r>
                        <a:rPr lang="en-US" dirty="0"/>
                        <a:t>S</a:t>
                      </a:r>
                    </a:p>
                  </a:txBody>
                  <a:tcPr/>
                </a:tc>
                <a:tc>
                  <a:txBody>
                    <a:bodyPr/>
                    <a:lstStyle/>
                    <a:p>
                      <a:r>
                        <a:rPr lang="en-US" dirty="0"/>
                        <a:t>O</a:t>
                      </a:r>
                    </a:p>
                  </a:txBody>
                  <a:tcPr/>
                </a:tc>
                <a:tc>
                  <a:txBody>
                    <a:bodyPr/>
                    <a:lstStyle/>
                    <a:p>
                      <a:r>
                        <a:rPr lang="en-US" dirty="0"/>
                        <a:t>N</a:t>
                      </a:r>
                    </a:p>
                  </a:txBody>
                  <a:tcPr/>
                </a:tc>
                <a:tc>
                  <a:txBody>
                    <a:bodyPr/>
                    <a:lstStyle/>
                    <a:p>
                      <a:r>
                        <a:rPr lang="en-US" dirty="0"/>
                        <a:t>D</a:t>
                      </a:r>
                    </a:p>
                  </a:txBody>
                  <a:tcPr/>
                </a:tc>
                <a:tc>
                  <a:txBody>
                    <a:bodyPr/>
                    <a:lstStyle/>
                    <a:p>
                      <a:r>
                        <a:rPr lang="en-US" dirty="0"/>
                        <a:t>J</a:t>
                      </a:r>
                    </a:p>
                  </a:txBody>
                  <a:tcPr/>
                </a:tc>
                <a:tc>
                  <a:txBody>
                    <a:bodyPr/>
                    <a:lstStyle/>
                    <a:p>
                      <a:r>
                        <a:rPr lang="en-US" dirty="0"/>
                        <a:t>F</a:t>
                      </a:r>
                    </a:p>
                  </a:txBody>
                  <a:tcPr/>
                </a:tc>
                <a:tc>
                  <a:txBody>
                    <a:bodyPr/>
                    <a:lstStyle/>
                    <a:p>
                      <a:r>
                        <a:rPr lang="en-US" dirty="0"/>
                        <a:t>M</a:t>
                      </a:r>
                    </a:p>
                  </a:txBody>
                  <a:tcPr/>
                </a:tc>
                <a:tc>
                  <a:txBody>
                    <a:bodyPr/>
                    <a:lstStyle/>
                    <a:p>
                      <a:r>
                        <a:rPr lang="en-US" dirty="0"/>
                        <a:t>A</a:t>
                      </a:r>
                    </a:p>
                  </a:txBody>
                  <a:tcPr/>
                </a:tc>
                <a:tc>
                  <a:txBody>
                    <a:bodyPr/>
                    <a:lstStyle/>
                    <a:p>
                      <a:r>
                        <a:rPr lang="en-US" dirty="0"/>
                        <a:t>M</a:t>
                      </a:r>
                    </a:p>
                  </a:txBody>
                  <a:tcPr/>
                </a:tc>
                <a:tc>
                  <a:txBody>
                    <a:bodyPr/>
                    <a:lstStyle/>
                    <a:p>
                      <a:r>
                        <a:rPr lang="en-US" dirty="0"/>
                        <a:t>J</a:t>
                      </a:r>
                    </a:p>
                  </a:txBody>
                  <a:tcPr/>
                </a:tc>
                <a:tc>
                  <a:txBody>
                    <a:bodyPr/>
                    <a:lstStyle/>
                    <a:p>
                      <a:r>
                        <a:rPr lang="en-US" dirty="0"/>
                        <a:t>J</a:t>
                      </a:r>
                    </a:p>
                  </a:txBody>
                  <a:tcPr/>
                </a:tc>
                <a:tc>
                  <a:txBody>
                    <a:bodyPr/>
                    <a:lstStyle/>
                    <a:p>
                      <a:r>
                        <a:rPr lang="en-US" dirty="0"/>
                        <a:t>A</a:t>
                      </a:r>
                    </a:p>
                  </a:txBody>
                  <a:tcPr/>
                </a:tc>
                <a:tc>
                  <a:txBody>
                    <a:bodyPr/>
                    <a:lstStyle/>
                    <a:p>
                      <a:r>
                        <a:rPr lang="en-US" dirty="0"/>
                        <a:t>S</a:t>
                      </a:r>
                    </a:p>
                  </a:txBody>
                  <a:tcPr/>
                </a:tc>
                <a:tc>
                  <a:txBody>
                    <a:bodyPr/>
                    <a:lstStyle/>
                    <a:p>
                      <a:r>
                        <a:rPr lang="en-US" dirty="0"/>
                        <a:t>O</a:t>
                      </a:r>
                    </a:p>
                  </a:txBody>
                  <a:tcPr/>
                </a:tc>
                <a:tc>
                  <a:txBody>
                    <a:bodyPr/>
                    <a:lstStyle/>
                    <a:p>
                      <a:r>
                        <a:rPr lang="en-US" dirty="0"/>
                        <a:t>N</a:t>
                      </a:r>
                    </a:p>
                  </a:txBody>
                  <a:tcPr/>
                </a:tc>
                <a:tc>
                  <a:txBody>
                    <a:bodyPr/>
                    <a:lstStyle/>
                    <a:p>
                      <a:r>
                        <a:rPr lang="en-US" dirty="0"/>
                        <a:t>D</a:t>
                      </a:r>
                    </a:p>
                  </a:txBody>
                  <a:tcPr/>
                </a:tc>
                <a:tc>
                  <a:txBody>
                    <a:bodyPr/>
                    <a:lstStyle/>
                    <a:p>
                      <a:r>
                        <a:rPr lang="en-US" dirty="0"/>
                        <a:t>J</a:t>
                      </a:r>
                    </a:p>
                  </a:txBody>
                  <a:tcPr/>
                </a:tc>
                <a:tc>
                  <a:txBody>
                    <a:bodyPr/>
                    <a:lstStyle/>
                    <a:p>
                      <a:r>
                        <a:rPr lang="en-US" dirty="0"/>
                        <a:t>F</a:t>
                      </a:r>
                    </a:p>
                  </a:txBody>
                  <a:tcPr/>
                </a:tc>
                <a:tc>
                  <a:txBody>
                    <a:bodyPr/>
                    <a:lstStyle/>
                    <a:p>
                      <a:r>
                        <a:rPr lang="en-US" dirty="0"/>
                        <a:t>M</a:t>
                      </a:r>
                    </a:p>
                  </a:txBody>
                  <a:tcPr/>
                </a:tc>
                <a:tc>
                  <a:txBody>
                    <a:bodyPr/>
                    <a:lstStyle/>
                    <a:p>
                      <a:r>
                        <a:rPr lang="en-US" dirty="0"/>
                        <a:t>A</a:t>
                      </a:r>
                    </a:p>
                  </a:txBody>
                  <a:tcPr/>
                </a:tc>
                <a:tc>
                  <a:txBody>
                    <a:bodyPr/>
                    <a:lstStyle/>
                    <a:p>
                      <a:r>
                        <a:rPr lang="en-US" dirty="0"/>
                        <a:t>M</a:t>
                      </a:r>
                    </a:p>
                  </a:txBody>
                  <a:tcPr/>
                </a:tc>
                <a:extLst>
                  <a:ext uri="{0D108BD9-81ED-4DB2-BD59-A6C34878D82A}">
                    <a16:rowId xmlns:a16="http://schemas.microsoft.com/office/drawing/2014/main" val="597462492"/>
                  </a:ext>
                </a:extLst>
              </a:tr>
              <a:tr h="1091942">
                <a:tc>
                  <a:txBody>
                    <a:bodyPr/>
                    <a:lstStyle/>
                    <a:p>
                      <a:pPr algn="ctr"/>
                      <a:r>
                        <a:rPr lang="en-US" sz="1600" b="1" dirty="0">
                          <a:solidFill>
                            <a:schemeClr val="bg1"/>
                          </a:solidFill>
                        </a:rPr>
                        <a:t>Luma</a:t>
                      </a:r>
                    </a:p>
                  </a:txBody>
                  <a:tcPr vert="vert270">
                    <a:solidFill>
                      <a:schemeClr val="bg2">
                        <a:lumMod val="10000"/>
                      </a:schemeClr>
                    </a:solidFill>
                  </a:tcPr>
                </a:tc>
                <a:tc gridSpan="4">
                  <a:txBody>
                    <a:bodyPr/>
                    <a:lstStyle/>
                    <a:p>
                      <a:pPr algn="ctr"/>
                      <a:r>
                        <a:rPr lang="en-US" sz="1000" b="1" u="none" dirty="0">
                          <a:solidFill>
                            <a:schemeClr val="bg1"/>
                          </a:solidFill>
                        </a:rPr>
                        <a:t>Architect</a:t>
                      </a:r>
                    </a:p>
                    <a:p>
                      <a:pPr algn="ctr"/>
                      <a:r>
                        <a:rPr lang="en-US" sz="1000" b="1" dirty="0">
                          <a:solidFill>
                            <a:schemeClr val="bg1"/>
                          </a:solidFill>
                        </a:rPr>
                        <a:t>Business Process Reviews</a:t>
                      </a:r>
                    </a:p>
                  </a:txBody>
                  <a:tcPr>
                    <a:solidFill>
                      <a:schemeClr val="accent6"/>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4">
                  <a:txBody>
                    <a:bodyPr/>
                    <a:lstStyle/>
                    <a:p>
                      <a:pPr algn="ctr"/>
                      <a:r>
                        <a:rPr lang="en-US" sz="1000" b="1" dirty="0">
                          <a:solidFill>
                            <a:schemeClr val="bg1"/>
                          </a:solidFill>
                        </a:rPr>
                        <a:t>Configure &amp; Prototype</a:t>
                      </a:r>
                    </a:p>
                  </a:txBody>
                  <a:tcPr>
                    <a:solidFill>
                      <a:schemeClr val="accent6">
                        <a:lumMod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4">
                  <a:txBody>
                    <a:bodyPr/>
                    <a:lstStyle/>
                    <a:p>
                      <a:pPr algn="ctr"/>
                      <a:r>
                        <a:rPr lang="en-US" sz="1000" b="1" dirty="0">
                          <a:solidFill>
                            <a:schemeClr val="bg1"/>
                          </a:solidFill>
                        </a:rPr>
                        <a:t>Data Conversion </a:t>
                      </a:r>
                    </a:p>
                    <a:p>
                      <a:pPr algn="ctr"/>
                      <a:r>
                        <a:rPr lang="en-US" sz="1000" b="1" dirty="0">
                          <a:solidFill>
                            <a:schemeClr val="bg1"/>
                          </a:solidFill>
                        </a:rPr>
                        <a:t>System Integration Test</a:t>
                      </a:r>
                    </a:p>
                    <a:p>
                      <a:pPr algn="ctr"/>
                      <a:r>
                        <a:rPr lang="en-US" sz="1000" b="1" dirty="0">
                          <a:solidFill>
                            <a:schemeClr val="bg1"/>
                          </a:solidFill>
                        </a:rPr>
                        <a:t>Payroll Compare Test</a:t>
                      </a:r>
                    </a:p>
                  </a:txBody>
                  <a:tcPr>
                    <a:solidFill>
                      <a:schemeClr val="accent1">
                        <a:lumMod val="75000"/>
                      </a:schemeClr>
                    </a:solidFill>
                  </a:tcPr>
                </a:tc>
                <a:tc hMerge="1">
                  <a:txBody>
                    <a:bodyPr/>
                    <a:lstStyle/>
                    <a:p>
                      <a:pPr algn="ctr"/>
                      <a:endParaRPr lang="en-US" sz="1200" dirty="0"/>
                    </a:p>
                  </a:txBody>
                  <a:tcPr/>
                </a:tc>
                <a:tc hMerge="1">
                  <a:txBody>
                    <a:bodyPr/>
                    <a:lstStyle/>
                    <a:p>
                      <a:pPr algn="ctr"/>
                      <a:endParaRPr lang="en-US" sz="1200" dirty="0"/>
                    </a:p>
                  </a:txBody>
                  <a:tcPr/>
                </a:tc>
                <a:tc hMerge="1">
                  <a:txBody>
                    <a:bodyPr/>
                    <a:lstStyle/>
                    <a:p>
                      <a:pPr algn="ctr"/>
                      <a:endParaRPr lang="en-US" sz="1200" dirty="0"/>
                    </a:p>
                  </a:txBody>
                  <a:tcPr/>
                </a:tc>
                <a:tc gridSpan="2">
                  <a:txBody>
                    <a:bodyPr/>
                    <a:lstStyle/>
                    <a:p>
                      <a:pPr algn="ctr"/>
                      <a:r>
                        <a:rPr lang="en-US" sz="1000" b="1" dirty="0">
                          <a:solidFill>
                            <a:schemeClr val="bg1"/>
                          </a:solidFill>
                        </a:rPr>
                        <a:t>User Acceptance Testing</a:t>
                      </a:r>
                    </a:p>
                  </a:txBody>
                  <a:tcPr>
                    <a:solidFill>
                      <a:schemeClr val="accent1">
                        <a:lumMod val="50000"/>
                      </a:schemeClr>
                    </a:solidFill>
                  </a:tcPr>
                </a:tc>
                <a:tc hMerge="1">
                  <a:txBody>
                    <a:bodyPr/>
                    <a:lstStyle/>
                    <a:p>
                      <a:pPr algn="ctr"/>
                      <a:endParaRPr lang="en-US" sz="1200" dirty="0"/>
                    </a:p>
                  </a:txBody>
                  <a:tcPr/>
                </a:tc>
                <a:tc gridSpan="2">
                  <a:txBody>
                    <a:bodyPr/>
                    <a:lstStyle/>
                    <a:p>
                      <a:pPr algn="ctr"/>
                      <a:r>
                        <a:rPr lang="en-US" sz="1000" b="1" dirty="0">
                          <a:solidFill>
                            <a:schemeClr val="bg1"/>
                          </a:solidFill>
                        </a:rPr>
                        <a:t>User Training</a:t>
                      </a:r>
                    </a:p>
                  </a:txBody>
                  <a:tcPr>
                    <a:solidFill>
                      <a:schemeClr val="accent1">
                        <a:lumMod val="50000"/>
                      </a:schemeClr>
                    </a:solidFill>
                  </a:tcPr>
                </a:tc>
                <a:tc hMerge="1">
                  <a:txBody>
                    <a:bodyPr/>
                    <a:lstStyle/>
                    <a:p>
                      <a:pPr algn="ctr"/>
                      <a:endParaRPr lang="en-US" sz="1200" dirty="0"/>
                    </a:p>
                  </a:txBody>
                  <a:tcPr/>
                </a:tc>
                <a:tc rowSpan="2">
                  <a:txBody>
                    <a:bodyPr/>
                    <a:lstStyle/>
                    <a:p>
                      <a:pPr algn="ctr"/>
                      <a:endParaRPr lang="en-US" sz="1000" b="1" dirty="0">
                        <a:solidFill>
                          <a:schemeClr val="tx1"/>
                        </a:solidFill>
                      </a:endParaRPr>
                    </a:p>
                    <a:p>
                      <a:pPr algn="ctr"/>
                      <a:r>
                        <a:rPr lang="en-US" sz="1000" b="1" dirty="0">
                          <a:solidFill>
                            <a:schemeClr val="bg1"/>
                          </a:solidFill>
                        </a:rPr>
                        <a:t>Go Live</a:t>
                      </a:r>
                    </a:p>
                  </a:txBody>
                  <a:tcPr>
                    <a:solidFill>
                      <a:schemeClr val="accent6">
                        <a:lumMod val="50000"/>
                      </a:schemeClr>
                    </a:solidFill>
                  </a:tcPr>
                </a:tc>
                <a:tc rowSpan="2" gridSpan="4">
                  <a:txBody>
                    <a:bodyPr/>
                    <a:lstStyle/>
                    <a:p>
                      <a:pPr algn="ctr"/>
                      <a:r>
                        <a:rPr lang="en-US" sz="1000" b="1" dirty="0">
                          <a:solidFill>
                            <a:schemeClr val="bg1"/>
                          </a:solidFill>
                        </a:rPr>
                        <a:t>Sustain Ongoing Operations</a:t>
                      </a:r>
                    </a:p>
                  </a:txBody>
                  <a:tcPr>
                    <a:solidFill>
                      <a:schemeClr val="accent6">
                        <a:lumMod val="50000"/>
                      </a:schemeClr>
                    </a:solidFill>
                  </a:tcPr>
                </a:tc>
                <a:tc rowSpan="2" hMerge="1">
                  <a:txBody>
                    <a:bodyPr/>
                    <a:lstStyle/>
                    <a:p>
                      <a:pPr algn="ctr"/>
                      <a:endParaRPr lang="en-US" sz="1000" dirty="0"/>
                    </a:p>
                  </a:txBody>
                  <a:tcPr/>
                </a:tc>
                <a:tc rowSpan="2" hMerge="1">
                  <a:txBody>
                    <a:bodyPr/>
                    <a:lstStyle/>
                    <a:p>
                      <a:pPr algn="ctr"/>
                      <a:endParaRPr lang="en-US" sz="1000" dirty="0"/>
                    </a:p>
                  </a:txBody>
                  <a:tcPr/>
                </a:tc>
                <a:tc rowSpan="2" hMerge="1">
                  <a:txBody>
                    <a:bodyPr/>
                    <a:lstStyle/>
                    <a:p>
                      <a:pPr algn="ctr"/>
                      <a:endParaRPr lang="en-US" sz="1000" dirty="0"/>
                    </a:p>
                  </a:txBody>
                  <a:tcPr/>
                </a:tc>
                <a:extLst>
                  <a:ext uri="{0D108BD9-81ED-4DB2-BD59-A6C34878D82A}">
                    <a16:rowId xmlns:a16="http://schemas.microsoft.com/office/drawing/2014/main" val="3447036672"/>
                  </a:ext>
                </a:extLst>
              </a:tr>
              <a:tr h="476015">
                <a:tc gridSpan="17">
                  <a:txBody>
                    <a:bodyPr/>
                    <a:lstStyle/>
                    <a:p>
                      <a:pPr algn="ctr"/>
                      <a:r>
                        <a:rPr lang="en-US" dirty="0"/>
                        <a:t>Identify: Areas of Integration/Critical Decision Points/Opportunities for Standardization</a:t>
                      </a:r>
                    </a:p>
                  </a:txBody>
                  <a:tcPr/>
                </a:tc>
                <a:tc hMerge="1">
                  <a:txBody>
                    <a:bodyPr/>
                    <a:lstStyle/>
                    <a:p>
                      <a:endParaRPr lang="en-US" dirty="0"/>
                    </a:p>
                  </a:txBody>
                  <a:tcPr/>
                </a:tc>
                <a:tc hMerge="1">
                  <a:txBody>
                    <a:bodyPr/>
                    <a:lstStyle/>
                    <a:p>
                      <a:endParaRPr lang="en-US" sz="1000" dirty="0"/>
                    </a:p>
                  </a:txBody>
                  <a:tcPr/>
                </a:tc>
                <a:tc hMerge="1">
                  <a:txBody>
                    <a:bodyPr/>
                    <a:lstStyle/>
                    <a:p>
                      <a:pPr algn="ctr"/>
                      <a:endParaRPr lang="en-US" sz="1000" dirty="0"/>
                    </a:p>
                  </a:txBody>
                  <a:tcPr/>
                </a:tc>
                <a:tc hMerge="1">
                  <a:txBody>
                    <a:bodyPr/>
                    <a:lstStyle/>
                    <a:p>
                      <a:pPr algn="ctr"/>
                      <a:endParaRPr lang="en-US" sz="1000" dirty="0"/>
                    </a:p>
                  </a:txBody>
                  <a:tcPr/>
                </a:tc>
                <a:tc hMerge="1">
                  <a:txBody>
                    <a:bodyPr/>
                    <a:lstStyle/>
                    <a:p>
                      <a:pPr algn="ctr"/>
                      <a:endParaRPr lang="en-US" sz="1000" dirty="0"/>
                    </a:p>
                  </a:txBody>
                  <a:tcPr/>
                </a:tc>
                <a:tc hMerge="1">
                  <a:txBody>
                    <a:bodyPr/>
                    <a:lstStyle/>
                    <a:p>
                      <a:pPr algn="ctr"/>
                      <a:endParaRPr lang="en-US" sz="1000" dirty="0"/>
                    </a:p>
                  </a:txBody>
                  <a:tcPr/>
                </a:tc>
                <a:tc hMerge="1">
                  <a:txBody>
                    <a:bodyPr/>
                    <a:lstStyle/>
                    <a:p>
                      <a:pPr algn="ctr"/>
                      <a:endParaRPr lang="en-US" sz="1000" dirty="0"/>
                    </a:p>
                  </a:txBody>
                  <a:tcPr/>
                </a:tc>
                <a:tc hMerge="1">
                  <a:txBody>
                    <a:bodyPr/>
                    <a:lstStyle/>
                    <a:p>
                      <a:pPr algn="ctr"/>
                      <a:endParaRPr lang="en-US" sz="1000" dirty="0"/>
                    </a:p>
                  </a:txBody>
                  <a:tcPr/>
                </a:tc>
                <a:tc hMerge="1">
                  <a:txBody>
                    <a:bodyPr/>
                    <a:lstStyle/>
                    <a:p>
                      <a:pPr algn="ctr"/>
                      <a:endParaRPr lang="en-US" sz="1000" dirty="0"/>
                    </a:p>
                  </a:txBody>
                  <a:tcPr/>
                </a:tc>
                <a:tc hMerge="1">
                  <a:txBody>
                    <a:bodyPr/>
                    <a:lstStyle/>
                    <a:p>
                      <a:pPr algn="ctr"/>
                      <a:endParaRPr lang="en-US" sz="1000" dirty="0"/>
                    </a:p>
                  </a:txBody>
                  <a:tcPr/>
                </a:tc>
                <a:tc hMerge="1">
                  <a:txBody>
                    <a:bodyPr/>
                    <a:lstStyle/>
                    <a:p>
                      <a:pPr algn="ctr"/>
                      <a:endParaRPr lang="en-US" sz="1000" dirty="0"/>
                    </a:p>
                  </a:txBody>
                  <a:tcPr/>
                </a:tc>
                <a:tc hMerge="1">
                  <a:txBody>
                    <a:bodyPr/>
                    <a:lstStyle/>
                    <a:p>
                      <a:pPr algn="ctr"/>
                      <a:endParaRPr lang="en-US" sz="1000" dirty="0"/>
                    </a:p>
                  </a:txBody>
                  <a:tcPr/>
                </a:tc>
                <a:tc hMerge="1">
                  <a:txBody>
                    <a:bodyPr/>
                    <a:lstStyle/>
                    <a:p>
                      <a:pPr algn="ctr"/>
                      <a:endParaRPr lang="en-US" sz="1000"/>
                    </a:p>
                  </a:txBody>
                  <a:tcPr/>
                </a:tc>
                <a:tc hMerge="1">
                  <a:txBody>
                    <a:bodyPr/>
                    <a:lstStyle/>
                    <a:p>
                      <a:pPr algn="ctr"/>
                      <a:endParaRPr lang="en-US" sz="1000" dirty="0"/>
                    </a:p>
                  </a:txBody>
                  <a:tcPr/>
                </a:tc>
                <a:tc hMerge="1">
                  <a:txBody>
                    <a:bodyPr/>
                    <a:lstStyle/>
                    <a:p>
                      <a:pPr algn="ctr"/>
                      <a:endParaRPr lang="en-US" sz="1000" dirty="0"/>
                    </a:p>
                  </a:txBody>
                  <a:tcPr/>
                </a:tc>
                <a:tc hMerge="1">
                  <a:txBody>
                    <a:bodyPr/>
                    <a:lstStyle/>
                    <a:p>
                      <a:pPr algn="ctr"/>
                      <a:endParaRPr lang="en-US" sz="1000" dirty="0"/>
                    </a:p>
                  </a:txBody>
                  <a:tcPr/>
                </a:tc>
                <a:tc vMerge="1">
                  <a:txBody>
                    <a:bodyPr/>
                    <a:lstStyle/>
                    <a:p>
                      <a:pPr algn="ctr"/>
                      <a:endParaRPr lang="en-US" sz="1000" dirty="0"/>
                    </a:p>
                  </a:txBody>
                  <a:tcPr>
                    <a:solidFill>
                      <a:schemeClr val="tx1"/>
                    </a:solidFill>
                  </a:tcPr>
                </a:tc>
                <a:tc gridSpan="4" vMerge="1">
                  <a:txBody>
                    <a:bodyPr/>
                    <a:lstStyle/>
                    <a:p>
                      <a:pPr algn="ctr"/>
                      <a:endParaRPr lang="en-US" sz="1000" dirty="0"/>
                    </a:p>
                  </a:txBody>
                  <a:tcPr>
                    <a:solidFill>
                      <a:schemeClr val="accent6">
                        <a:lumMod val="50000"/>
                      </a:schemeClr>
                    </a:solidFill>
                  </a:tcPr>
                </a:tc>
                <a:tc hMerge="1" vMerge="1">
                  <a:txBody>
                    <a:bodyPr/>
                    <a:lstStyle/>
                    <a:p>
                      <a:pPr algn="ctr"/>
                      <a:endParaRPr lang="en-US" sz="1000" dirty="0"/>
                    </a:p>
                  </a:txBody>
                  <a:tcPr/>
                </a:tc>
                <a:tc hMerge="1" vMerge="1">
                  <a:txBody>
                    <a:bodyPr/>
                    <a:lstStyle/>
                    <a:p>
                      <a:pPr algn="ctr"/>
                      <a:endParaRPr lang="en-US" sz="1000" dirty="0"/>
                    </a:p>
                  </a:txBody>
                  <a:tcPr/>
                </a:tc>
                <a:tc hMerge="1" vMerge="1">
                  <a:txBody>
                    <a:bodyPr/>
                    <a:lstStyle/>
                    <a:p>
                      <a:pPr algn="ctr"/>
                      <a:endParaRPr lang="en-US" sz="1000" dirty="0"/>
                    </a:p>
                  </a:txBody>
                  <a:tcPr/>
                </a:tc>
                <a:extLst>
                  <a:ext uri="{0D108BD9-81ED-4DB2-BD59-A6C34878D82A}">
                    <a16:rowId xmlns:a16="http://schemas.microsoft.com/office/drawing/2014/main" val="4041134976"/>
                  </a:ext>
                </a:extLst>
              </a:tr>
              <a:tr h="2422083">
                <a:tc>
                  <a:txBody>
                    <a:bodyPr/>
                    <a:lstStyle/>
                    <a:p>
                      <a:pPr marL="0" algn="ctr" defTabSz="914400" rtl="0" eaLnBrk="1" latinLnBrk="0" hangingPunct="1"/>
                      <a:r>
                        <a:rPr lang="en-US" sz="1600" b="1" kern="1200" dirty="0">
                          <a:solidFill>
                            <a:schemeClr val="bg1"/>
                          </a:solidFill>
                          <a:latin typeface="+mn-lt"/>
                          <a:ea typeface="+mn-ea"/>
                          <a:cs typeface="+mn-cs"/>
                        </a:rPr>
                        <a:t>HR Modernization</a:t>
                      </a:r>
                    </a:p>
                  </a:txBody>
                  <a:tcPr vert="vert270">
                    <a:solidFill>
                      <a:schemeClr val="bg2">
                        <a:lumMod val="10000"/>
                      </a:schemeClr>
                    </a:solidFill>
                  </a:tcPr>
                </a:tc>
                <a:tc gridSpan="4">
                  <a:txBody>
                    <a:bodyPr/>
                    <a:lstStyle/>
                    <a:p>
                      <a:pPr marL="0" algn="ctr" defTabSz="914400" rtl="0" eaLnBrk="1" latinLnBrk="0" hangingPunct="1"/>
                      <a:endParaRPr lang="en-US" sz="1000" b="1" kern="1200" dirty="0">
                        <a:solidFill>
                          <a:schemeClr val="bg1"/>
                        </a:solidFill>
                        <a:latin typeface="+mn-lt"/>
                        <a:ea typeface="+mn-ea"/>
                        <a:cs typeface="+mn-cs"/>
                      </a:endParaRPr>
                    </a:p>
                    <a:p>
                      <a:pPr marL="0" algn="ctr" defTabSz="914400" rtl="0" eaLnBrk="1" latinLnBrk="0" hangingPunct="1"/>
                      <a:r>
                        <a:rPr lang="en-US" sz="1000" b="1" kern="1200" dirty="0">
                          <a:solidFill>
                            <a:schemeClr val="bg1"/>
                          </a:solidFill>
                          <a:latin typeface="+mn-lt"/>
                          <a:ea typeface="+mn-ea"/>
                          <a:cs typeface="+mn-cs"/>
                        </a:rPr>
                        <a:t>Conduct Needs Assessment and Develop Gap Analysis</a:t>
                      </a:r>
                    </a:p>
                    <a:p>
                      <a:pPr marL="0" algn="ctr" defTabSz="914400" rtl="0" eaLnBrk="1" latinLnBrk="0" hangingPunct="1"/>
                      <a:endParaRPr lang="en-US" sz="1000" b="1" kern="1200" dirty="0">
                        <a:solidFill>
                          <a:schemeClr val="bg1"/>
                        </a:solidFill>
                        <a:latin typeface="+mn-lt"/>
                        <a:ea typeface="+mn-ea"/>
                        <a:cs typeface="+mn-cs"/>
                      </a:endParaRPr>
                    </a:p>
                  </a:txBody>
                  <a:tcPr>
                    <a:solidFill>
                      <a:srgbClr val="7EBA56"/>
                    </a:solidFill>
                  </a:tcPr>
                </a:tc>
                <a:tc hMerge="1">
                  <a:txBody>
                    <a:bodyPr/>
                    <a:lstStyle/>
                    <a:p>
                      <a:endParaRPr lang="en-US" sz="1000" dirty="0"/>
                    </a:p>
                  </a:txBody>
                  <a:tcPr/>
                </a:tc>
                <a:tc hMerge="1">
                  <a:txBody>
                    <a:bodyPr/>
                    <a:lstStyle/>
                    <a:p>
                      <a:pPr algn="ctr"/>
                      <a:endParaRPr lang="en-US" sz="1000" dirty="0"/>
                    </a:p>
                  </a:txBody>
                  <a:tcPr/>
                </a:tc>
                <a:tc hMerge="1">
                  <a:txBody>
                    <a:bodyPr/>
                    <a:lstStyle/>
                    <a:p>
                      <a:pPr algn="ctr"/>
                      <a:endParaRPr lang="en-US" sz="1000" dirty="0"/>
                    </a:p>
                  </a:txBody>
                  <a:tcPr/>
                </a:tc>
                <a:tc gridSpan="3">
                  <a:txBody>
                    <a:bodyPr/>
                    <a:lstStyle/>
                    <a:p>
                      <a:pPr algn="ctr"/>
                      <a:endParaRPr lang="en-US" sz="1000" b="1" dirty="0">
                        <a:solidFill>
                          <a:schemeClr val="bg1"/>
                        </a:solidFill>
                      </a:endParaRPr>
                    </a:p>
                    <a:p>
                      <a:pPr algn="ctr"/>
                      <a:r>
                        <a:rPr lang="en-US" sz="1000" b="1" dirty="0">
                          <a:solidFill>
                            <a:schemeClr val="bg1"/>
                          </a:solidFill>
                        </a:rPr>
                        <a:t>Define</a:t>
                      </a:r>
                    </a:p>
                    <a:p>
                      <a:pPr algn="ctr"/>
                      <a:r>
                        <a:rPr lang="en-US" sz="1000" b="1" dirty="0">
                          <a:solidFill>
                            <a:schemeClr val="bg1"/>
                          </a:solidFill>
                        </a:rPr>
                        <a:t>Job Duties and Reporting Structure</a:t>
                      </a:r>
                    </a:p>
                    <a:p>
                      <a:pPr algn="ctr"/>
                      <a:endParaRPr lang="en-US" sz="1000" b="1" dirty="0">
                        <a:solidFill>
                          <a:schemeClr val="bg1"/>
                        </a:solidFill>
                      </a:endParaRPr>
                    </a:p>
                    <a:p>
                      <a:pPr algn="ctr"/>
                      <a:endParaRPr lang="en-US" sz="1000" b="1" dirty="0">
                        <a:solidFill>
                          <a:schemeClr val="bg1"/>
                        </a:solidFill>
                      </a:endParaRPr>
                    </a:p>
                    <a:p>
                      <a:pPr algn="ctr"/>
                      <a:endParaRPr lang="en-US" sz="1000" b="1" dirty="0">
                        <a:solidFill>
                          <a:schemeClr val="bg1"/>
                        </a:solidFill>
                      </a:endParaRPr>
                    </a:p>
                  </a:txBody>
                  <a:tcPr>
                    <a:solidFill>
                      <a:schemeClr val="accent6">
                        <a:lumMod val="75000"/>
                      </a:schemeClr>
                    </a:solidFill>
                  </a:tcPr>
                </a:tc>
                <a:tc hMerge="1">
                  <a:txBody>
                    <a:bodyPr/>
                    <a:lstStyle/>
                    <a:p>
                      <a:pPr algn="ctr"/>
                      <a:endParaRPr lang="en-US" sz="1000" dirty="0"/>
                    </a:p>
                  </a:txBody>
                  <a:tcPr/>
                </a:tc>
                <a:tc hMerge="1">
                  <a:txBody>
                    <a:bodyPr/>
                    <a:lstStyle/>
                    <a:p>
                      <a:pPr algn="ctr"/>
                      <a:endParaRPr lang="en-US" sz="1000" dirty="0"/>
                    </a:p>
                  </a:txBody>
                  <a:tcPr/>
                </a:tc>
                <a:tc gridSpan="4">
                  <a:txBody>
                    <a:bodyPr/>
                    <a:lstStyle/>
                    <a:p>
                      <a:pPr algn="ctr"/>
                      <a:endParaRPr lang="en-US" sz="1000" b="1" dirty="0">
                        <a:solidFill>
                          <a:schemeClr val="bg1"/>
                        </a:solidFill>
                      </a:endParaRPr>
                    </a:p>
                    <a:p>
                      <a:pPr algn="ctr"/>
                      <a:r>
                        <a:rPr lang="en-US" sz="1000" b="1" dirty="0">
                          <a:solidFill>
                            <a:schemeClr val="bg1"/>
                          </a:solidFill>
                        </a:rPr>
                        <a:t>Identify, Plan and Implement Policies and Processes for Modernization</a:t>
                      </a:r>
                    </a:p>
                    <a:p>
                      <a:pPr algn="ctr"/>
                      <a:endParaRPr lang="en-US" sz="1000" b="1" dirty="0">
                        <a:solidFill>
                          <a:schemeClr val="bg1"/>
                        </a:solidFill>
                      </a:endParaRPr>
                    </a:p>
                  </a:txBody>
                  <a:tcPr>
                    <a:solidFill>
                      <a:schemeClr val="accent6">
                        <a:lumMod val="75000"/>
                      </a:schemeClr>
                    </a:solidFill>
                  </a:tcPr>
                </a:tc>
                <a:tc hMerge="1">
                  <a:txBody>
                    <a:bodyPr/>
                    <a:lstStyle/>
                    <a:p>
                      <a:pPr algn="ctr"/>
                      <a:endParaRPr lang="en-US" sz="1000" dirty="0"/>
                    </a:p>
                  </a:txBody>
                  <a:tcPr/>
                </a:tc>
                <a:tc hMerge="1">
                  <a:txBody>
                    <a:bodyPr/>
                    <a:lstStyle/>
                    <a:p>
                      <a:pPr algn="ctr"/>
                      <a:endParaRPr lang="en-US" sz="1000" dirty="0"/>
                    </a:p>
                  </a:txBody>
                  <a:tcPr/>
                </a:tc>
                <a:tc hMerge="1">
                  <a:txBody>
                    <a:bodyPr/>
                    <a:lstStyle/>
                    <a:p>
                      <a:pPr algn="ctr"/>
                      <a:endParaRPr lang="en-US" sz="1000" dirty="0"/>
                    </a:p>
                  </a:txBody>
                  <a:tcPr/>
                </a:tc>
                <a:tc gridSpan="2">
                  <a:txBody>
                    <a:bodyPr/>
                    <a:lstStyle/>
                    <a:p>
                      <a:pPr algn="ctr"/>
                      <a:r>
                        <a:rPr lang="en-US" sz="1000" b="1" dirty="0">
                          <a:solidFill>
                            <a:schemeClr val="bg1"/>
                          </a:solidFill>
                        </a:rPr>
                        <a:t>Submit Budget &amp; Legislative Impacts</a:t>
                      </a:r>
                    </a:p>
                    <a:p>
                      <a:pPr algn="ctr"/>
                      <a:endParaRPr lang="en-US" sz="1000" b="1" dirty="0">
                        <a:solidFill>
                          <a:schemeClr val="bg1"/>
                        </a:solidFill>
                      </a:endParaRPr>
                    </a:p>
                    <a:p>
                      <a:pPr algn="ctr"/>
                      <a:r>
                        <a:rPr lang="en-US" sz="1000" b="1" dirty="0">
                          <a:solidFill>
                            <a:schemeClr val="bg1"/>
                          </a:solidFill>
                        </a:rPr>
                        <a:t>Plan Transitions</a:t>
                      </a:r>
                    </a:p>
                    <a:p>
                      <a:pPr algn="ctr"/>
                      <a:endParaRPr lang="en-US" sz="1000" b="1" dirty="0">
                        <a:solidFill>
                          <a:schemeClr val="bg1"/>
                        </a:solidFill>
                      </a:endParaRPr>
                    </a:p>
                    <a:p>
                      <a:pPr algn="ctr"/>
                      <a:r>
                        <a:rPr lang="en-US" sz="1000" b="1" dirty="0">
                          <a:solidFill>
                            <a:schemeClr val="bg1"/>
                          </a:solidFill>
                        </a:rPr>
                        <a:t>Develop</a:t>
                      </a:r>
                    </a:p>
                    <a:p>
                      <a:pPr algn="ctr"/>
                      <a:r>
                        <a:rPr lang="en-US" sz="1000" b="1" dirty="0">
                          <a:solidFill>
                            <a:schemeClr val="bg1"/>
                          </a:solidFill>
                        </a:rPr>
                        <a:t>Training Plan</a:t>
                      </a:r>
                    </a:p>
                  </a:txBody>
                  <a:tcPr>
                    <a:solidFill>
                      <a:schemeClr val="accent1">
                        <a:lumMod val="75000"/>
                      </a:schemeClr>
                    </a:solidFill>
                  </a:tcPr>
                </a:tc>
                <a:tc hMerge="1">
                  <a:txBody>
                    <a:bodyPr/>
                    <a:lstStyle/>
                    <a:p>
                      <a:pPr algn="ctr"/>
                      <a:endParaRPr lang="en-US" sz="1000" dirty="0"/>
                    </a:p>
                  </a:txBody>
                  <a:tcPr/>
                </a:tc>
                <a:tc gridSpan="3">
                  <a:txBody>
                    <a:bodyPr/>
                    <a:lstStyle/>
                    <a:p>
                      <a:pPr algn="ctr"/>
                      <a:r>
                        <a:rPr lang="en-US" sz="1000" b="1" dirty="0">
                          <a:solidFill>
                            <a:schemeClr val="bg1"/>
                          </a:solidFill>
                        </a:rPr>
                        <a:t>Begin</a:t>
                      </a:r>
                    </a:p>
                    <a:p>
                      <a:pPr algn="ctr"/>
                      <a:r>
                        <a:rPr lang="en-US" sz="1000" b="1" dirty="0">
                          <a:solidFill>
                            <a:schemeClr val="bg1"/>
                          </a:solidFill>
                        </a:rPr>
                        <a:t>Transition</a:t>
                      </a:r>
                    </a:p>
                    <a:p>
                      <a:pPr algn="ctr"/>
                      <a:r>
                        <a:rPr lang="en-US" sz="1000" b="1" dirty="0">
                          <a:solidFill>
                            <a:schemeClr val="bg1"/>
                          </a:solidFill>
                        </a:rPr>
                        <a:t>of</a:t>
                      </a:r>
                    </a:p>
                    <a:p>
                      <a:pPr algn="ctr"/>
                      <a:r>
                        <a:rPr lang="en-US" sz="1000" b="1" dirty="0">
                          <a:solidFill>
                            <a:schemeClr val="bg1"/>
                          </a:solidFill>
                        </a:rPr>
                        <a:t>Functions</a:t>
                      </a:r>
                    </a:p>
                    <a:p>
                      <a:pPr algn="ctr"/>
                      <a:endParaRPr lang="en-US" sz="1000" b="1" dirty="0">
                        <a:solidFill>
                          <a:schemeClr val="bg1"/>
                        </a:solidFill>
                      </a:endParaRPr>
                    </a:p>
                    <a:p>
                      <a:pPr algn="ctr"/>
                      <a:r>
                        <a:rPr lang="en-US" sz="1000" b="1" dirty="0">
                          <a:solidFill>
                            <a:schemeClr val="bg1"/>
                          </a:solidFill>
                        </a:rPr>
                        <a:t>Train Staff &amp; Prep Operations for Luma</a:t>
                      </a:r>
                    </a:p>
                  </a:txBody>
                  <a:tcPr>
                    <a:solidFill>
                      <a:schemeClr val="accent1">
                        <a:lumMod val="50000"/>
                      </a:schemeClr>
                    </a:solidFill>
                  </a:tcPr>
                </a:tc>
                <a:tc hMerge="1">
                  <a:txBody>
                    <a:bodyPr/>
                    <a:lstStyle/>
                    <a:p>
                      <a:pPr algn="ctr"/>
                      <a:endParaRPr lang="en-US" sz="1000" dirty="0"/>
                    </a:p>
                  </a:txBody>
                  <a:tcPr/>
                </a:tc>
                <a:tc hMerge="1">
                  <a:txBody>
                    <a:bodyPr/>
                    <a:lstStyle/>
                    <a:p>
                      <a:pPr algn="ctr"/>
                      <a:endParaRPr lang="en-US" sz="1000" b="1" dirty="0">
                        <a:solidFill>
                          <a:schemeClr val="bg1"/>
                        </a:solidFill>
                      </a:endParaRPr>
                    </a:p>
                  </a:txBody>
                  <a:tcPr>
                    <a:solidFill>
                      <a:schemeClr val="tx1"/>
                    </a:solidFill>
                  </a:tcPr>
                </a:tc>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solidFill>
                            <a:schemeClr val="bg1"/>
                          </a:solidFill>
                        </a:rPr>
                        <a:t>Implement Full Transition </a:t>
                      </a:r>
                    </a:p>
                  </a:txBody>
                  <a:tcPr>
                    <a:solidFill>
                      <a:schemeClr val="accent6">
                        <a:lumMod val="5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solidFill>
                            <a:schemeClr val="bg1"/>
                          </a:solidFill>
                        </a:rPr>
                        <a:t>Implement Full Transition</a:t>
                      </a:r>
                    </a:p>
                  </a:txBody>
                  <a:tcPr>
                    <a:solidFill>
                      <a:schemeClr val="tx1"/>
                    </a:solidFill>
                  </a:tcPr>
                </a:tc>
                <a:tc hMerge="1">
                  <a:txBody>
                    <a:bodyPr/>
                    <a:lstStyle/>
                    <a:p>
                      <a:pPr algn="ctr"/>
                      <a:endParaRPr lang="en-US" sz="1000" b="1" dirty="0">
                        <a:solidFill>
                          <a:schemeClr val="bg1"/>
                        </a:solidFill>
                      </a:endParaRPr>
                    </a:p>
                  </a:txBody>
                  <a:tcPr>
                    <a:solidFill>
                      <a:schemeClr val="tx1"/>
                    </a:solidFill>
                  </a:tcPr>
                </a:tc>
                <a:tc hMerge="1">
                  <a:txBody>
                    <a:bodyPr/>
                    <a:lstStyle/>
                    <a:p>
                      <a:pPr algn="ctr"/>
                      <a:endParaRPr lang="en-US" sz="1000" b="1" dirty="0">
                        <a:solidFill>
                          <a:schemeClr val="bg1"/>
                        </a:solidFill>
                      </a:endParaRPr>
                    </a:p>
                  </a:txBody>
                  <a:tcPr>
                    <a:solidFill>
                      <a:schemeClr val="tx1"/>
                    </a:solidFill>
                  </a:tcPr>
                </a:tc>
                <a:tc hMerge="1">
                  <a:txBody>
                    <a:bodyPr/>
                    <a:lstStyle/>
                    <a:p>
                      <a:pPr algn="ctr"/>
                      <a:endParaRPr lang="en-US" sz="1000" b="1" dirty="0">
                        <a:solidFill>
                          <a:schemeClr val="bg1"/>
                        </a:solidFill>
                      </a:endParaRPr>
                    </a:p>
                  </a:txBody>
                  <a:tcPr>
                    <a:solidFill>
                      <a:schemeClr val="accent3">
                        <a:lumMod val="20000"/>
                        <a:lumOff val="80000"/>
                      </a:schemeClr>
                    </a:solidFill>
                  </a:tcPr>
                </a:tc>
                <a:extLst>
                  <a:ext uri="{0D108BD9-81ED-4DB2-BD59-A6C34878D82A}">
                    <a16:rowId xmlns:a16="http://schemas.microsoft.com/office/drawing/2014/main" val="4022551100"/>
                  </a:ext>
                </a:extLst>
              </a:tr>
            </a:tbl>
          </a:graphicData>
        </a:graphic>
      </p:graphicFrame>
      <p:pic>
        <p:nvPicPr>
          <p:cNvPr id="8" name="Picture 7">
            <a:extLst>
              <a:ext uri="{FF2B5EF4-FFF2-40B4-BE49-F238E27FC236}">
                <a16:creationId xmlns:a16="http://schemas.microsoft.com/office/drawing/2014/main" id="{C8F9FB0C-86EC-435B-B6C8-11CA195CE463}"/>
              </a:ext>
            </a:extLst>
          </p:cNvPr>
          <p:cNvPicPr>
            <a:picLocks noChangeAspect="1"/>
          </p:cNvPicPr>
          <p:nvPr/>
        </p:nvPicPr>
        <p:blipFill>
          <a:blip r:embed="rId2"/>
          <a:stretch>
            <a:fillRect/>
          </a:stretch>
        </p:blipFill>
        <p:spPr>
          <a:xfrm>
            <a:off x="368505" y="338328"/>
            <a:ext cx="2555612" cy="374049"/>
          </a:xfrm>
          <a:prstGeom prst="rect">
            <a:avLst/>
          </a:prstGeom>
        </p:spPr>
      </p:pic>
    </p:spTree>
    <p:extLst>
      <p:ext uri="{BB962C8B-B14F-4D97-AF65-F5344CB8AC3E}">
        <p14:creationId xmlns:p14="http://schemas.microsoft.com/office/powerpoint/2010/main" val="1928062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49DB340A-BC1E-4568-BA1F-8BE8F558BF66}"/>
              </a:ext>
            </a:extLst>
          </p:cNvPr>
          <p:cNvSpPr/>
          <p:nvPr/>
        </p:nvSpPr>
        <p:spPr>
          <a:xfrm>
            <a:off x="263101" y="864648"/>
            <a:ext cx="11621831" cy="1890645"/>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Oval 149">
            <a:extLst>
              <a:ext uri="{FF2B5EF4-FFF2-40B4-BE49-F238E27FC236}">
                <a16:creationId xmlns:a16="http://schemas.microsoft.com/office/drawing/2014/main" id="{A84C8281-0D5E-4BF0-AB85-487647294920}"/>
              </a:ext>
            </a:extLst>
          </p:cNvPr>
          <p:cNvSpPr/>
          <p:nvPr/>
        </p:nvSpPr>
        <p:spPr>
          <a:xfrm>
            <a:off x="5240486" y="1289848"/>
            <a:ext cx="1371600" cy="1371600"/>
          </a:xfrm>
          <a:prstGeom prst="ellipse">
            <a:avLst/>
          </a:prstGeom>
          <a:solidFill>
            <a:schemeClr val="accent2">
              <a:lumMod val="40000"/>
              <a:lumOff val="60000"/>
            </a:schemeClr>
          </a:solidFill>
          <a:ln w="76200" cap="rnd" cmpd="sng" algn="ctr">
            <a:no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5715" tIns="5715" rIns="5715" bIns="54011" numCol="1" spcCol="1270" anchor="ctr" anchorCtr="0">
            <a:noAutofit/>
            <a:flatTx/>
          </a:bodyPr>
          <a:lstStyle/>
          <a:p>
            <a:pPr algn="ctr" defTabSz="400050">
              <a:lnSpc>
                <a:spcPct val="90000"/>
              </a:lnSpc>
              <a:spcBef>
                <a:spcPct val="0"/>
              </a:spcBef>
              <a:spcAft>
                <a:spcPct val="35000"/>
              </a:spcAft>
            </a:pPr>
            <a:r>
              <a:rPr lang="en-US" sz="1200" b="1" dirty="0">
                <a:solidFill>
                  <a:schemeClr val="tx1"/>
                </a:solidFill>
              </a:rPr>
              <a:t>Strategic Planning &amp; Performance</a:t>
            </a:r>
          </a:p>
        </p:txBody>
      </p:sp>
      <p:sp>
        <p:nvSpPr>
          <p:cNvPr id="147" name="Oval 146">
            <a:extLst>
              <a:ext uri="{FF2B5EF4-FFF2-40B4-BE49-F238E27FC236}">
                <a16:creationId xmlns:a16="http://schemas.microsoft.com/office/drawing/2014/main" id="{F3AE564E-E1AB-422A-9067-1D83448922D2}"/>
              </a:ext>
            </a:extLst>
          </p:cNvPr>
          <p:cNvSpPr/>
          <p:nvPr/>
        </p:nvSpPr>
        <p:spPr>
          <a:xfrm>
            <a:off x="3018135" y="1309645"/>
            <a:ext cx="1371600" cy="1371600"/>
          </a:xfrm>
          <a:prstGeom prst="ellipse">
            <a:avLst/>
          </a:prstGeom>
          <a:solidFill>
            <a:schemeClr val="accent1">
              <a:lumMod val="40000"/>
              <a:lumOff val="60000"/>
            </a:schemeClr>
          </a:solidFill>
          <a:ln w="76200" cap="rnd" cmpd="sng" algn="ctr">
            <a:no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5715" tIns="5715" rIns="5715" bIns="54011" numCol="1" spcCol="1270" anchor="ctr" anchorCtr="0">
            <a:noAutofit/>
            <a:flatTx/>
          </a:bodyPr>
          <a:lstStyle/>
          <a:p>
            <a:pPr algn="ctr" defTabSz="400050">
              <a:lnSpc>
                <a:spcPct val="90000"/>
              </a:lnSpc>
              <a:spcBef>
                <a:spcPct val="0"/>
              </a:spcBef>
              <a:spcAft>
                <a:spcPct val="35000"/>
              </a:spcAft>
            </a:pPr>
            <a:r>
              <a:rPr lang="en-US" sz="1200" b="1" dirty="0">
                <a:solidFill>
                  <a:schemeClr val="tx1"/>
                </a:solidFill>
              </a:rPr>
              <a:t>HR Program Management</a:t>
            </a:r>
          </a:p>
        </p:txBody>
      </p:sp>
      <p:sp>
        <p:nvSpPr>
          <p:cNvPr id="144" name="Oval 143">
            <a:extLst>
              <a:ext uri="{FF2B5EF4-FFF2-40B4-BE49-F238E27FC236}">
                <a16:creationId xmlns:a16="http://schemas.microsoft.com/office/drawing/2014/main" id="{F21E8B07-0BC6-4DE6-B1E4-773C5D1F75EB}"/>
              </a:ext>
            </a:extLst>
          </p:cNvPr>
          <p:cNvSpPr/>
          <p:nvPr/>
        </p:nvSpPr>
        <p:spPr>
          <a:xfrm>
            <a:off x="634165" y="1289848"/>
            <a:ext cx="1371600" cy="1371600"/>
          </a:xfrm>
          <a:prstGeom prst="ellipse">
            <a:avLst/>
          </a:prstGeom>
          <a:solidFill>
            <a:schemeClr val="accent4">
              <a:lumMod val="40000"/>
              <a:lumOff val="60000"/>
            </a:schemeClr>
          </a:solidFill>
          <a:ln w="76200" cap="rnd" cmpd="sng" algn="ctr">
            <a:no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5715" tIns="5715" rIns="5715" bIns="54011" numCol="1" spcCol="1270" anchor="ctr" anchorCtr="0">
            <a:noAutofit/>
            <a:flatTx/>
          </a:bodyPr>
          <a:lstStyle/>
          <a:p>
            <a:pPr algn="ctr" defTabSz="400050">
              <a:lnSpc>
                <a:spcPct val="90000"/>
              </a:lnSpc>
              <a:spcBef>
                <a:spcPct val="0"/>
              </a:spcBef>
              <a:spcAft>
                <a:spcPct val="35000"/>
              </a:spcAft>
            </a:pPr>
            <a:r>
              <a:rPr lang="en-US" sz="1200" b="1" dirty="0">
                <a:solidFill>
                  <a:schemeClr val="tx1"/>
                </a:solidFill>
              </a:rPr>
              <a:t>HR Field Operations</a:t>
            </a:r>
          </a:p>
        </p:txBody>
      </p:sp>
      <p:sp>
        <p:nvSpPr>
          <p:cNvPr id="153" name="Oval 152">
            <a:extLst>
              <a:ext uri="{FF2B5EF4-FFF2-40B4-BE49-F238E27FC236}">
                <a16:creationId xmlns:a16="http://schemas.microsoft.com/office/drawing/2014/main" id="{29118B4F-266C-48F0-8CAF-8BA67DF9A649}"/>
              </a:ext>
            </a:extLst>
          </p:cNvPr>
          <p:cNvSpPr/>
          <p:nvPr/>
        </p:nvSpPr>
        <p:spPr>
          <a:xfrm>
            <a:off x="7674321" y="1289848"/>
            <a:ext cx="1371600" cy="1371600"/>
          </a:xfrm>
          <a:prstGeom prst="ellipse">
            <a:avLst/>
          </a:prstGeom>
          <a:solidFill>
            <a:schemeClr val="accent3">
              <a:lumMod val="40000"/>
              <a:lumOff val="60000"/>
            </a:schemeClr>
          </a:solidFill>
          <a:ln w="76200" cap="rnd" cmpd="sng" algn="ctr">
            <a:no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5715" tIns="5715" rIns="5715" bIns="54011" numCol="1" spcCol="1270" anchor="ctr" anchorCtr="0">
            <a:noAutofit/>
            <a:flatTx/>
          </a:bodyPr>
          <a:lstStyle/>
          <a:p>
            <a:pPr algn="ctr" defTabSz="400050">
              <a:lnSpc>
                <a:spcPct val="90000"/>
              </a:lnSpc>
              <a:spcBef>
                <a:spcPct val="0"/>
              </a:spcBef>
              <a:spcAft>
                <a:spcPct val="35000"/>
              </a:spcAft>
            </a:pPr>
            <a:r>
              <a:rPr lang="en-US" sz="1200" b="1" dirty="0">
                <a:solidFill>
                  <a:schemeClr val="tx1"/>
                </a:solidFill>
              </a:rPr>
              <a:t>Training</a:t>
            </a:r>
          </a:p>
        </p:txBody>
      </p:sp>
      <p:sp>
        <p:nvSpPr>
          <p:cNvPr id="5" name="Rectangle 4">
            <a:extLst>
              <a:ext uri="{FF2B5EF4-FFF2-40B4-BE49-F238E27FC236}">
                <a16:creationId xmlns:a16="http://schemas.microsoft.com/office/drawing/2014/main" id="{77519D33-92BF-4A8E-8B39-7878511E6FE7}"/>
              </a:ext>
            </a:extLst>
          </p:cNvPr>
          <p:cNvSpPr/>
          <p:nvPr/>
        </p:nvSpPr>
        <p:spPr>
          <a:xfrm>
            <a:off x="263102" y="2835711"/>
            <a:ext cx="2148840" cy="3559419"/>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12" name="TextBox 11">
            <a:extLst>
              <a:ext uri="{FF2B5EF4-FFF2-40B4-BE49-F238E27FC236}">
                <a16:creationId xmlns:a16="http://schemas.microsoft.com/office/drawing/2014/main" id="{F029F738-7E50-4DA1-8080-BEEA316D16E6}"/>
              </a:ext>
            </a:extLst>
          </p:cNvPr>
          <p:cNvSpPr txBox="1"/>
          <p:nvPr/>
        </p:nvSpPr>
        <p:spPr>
          <a:xfrm>
            <a:off x="263102" y="3038697"/>
            <a:ext cx="2022898" cy="2954655"/>
          </a:xfrm>
          <a:prstGeom prst="rect">
            <a:avLst/>
          </a:prstGeom>
          <a:noFill/>
        </p:spPr>
        <p:txBody>
          <a:bodyPr wrap="square" rtlCol="0">
            <a:spAutoFit/>
          </a:bodyPr>
          <a:lstStyle/>
          <a:p>
            <a:r>
              <a:rPr lang="en-US" sz="900" dirty="0"/>
              <a:t>Purpose: implements statewide HR policies and processes in alignment with standards developed by Central Office.</a:t>
            </a:r>
          </a:p>
          <a:p>
            <a:endParaRPr lang="en-US" sz="900" dirty="0"/>
          </a:p>
          <a:p>
            <a:r>
              <a:rPr lang="en-US" sz="900" dirty="0"/>
              <a:t>Example:</a:t>
            </a:r>
          </a:p>
          <a:p>
            <a:pPr marL="171450" indent="-171450">
              <a:buFont typeface="Arial" panose="020B0604020202020204" pitchFamily="34" charset="0"/>
              <a:buChar char="•"/>
            </a:pPr>
            <a:r>
              <a:rPr lang="en-US" sz="900" dirty="0"/>
              <a:t>FMLA: discusses FMLA with employees, provides forms, receives documentation, tracks FMLA, coordinates with employee and supervisor. Notifies Central Office through standardized reporting process of use of leave. Consults with Central Office regarding policy interpretation questions/application. </a:t>
            </a:r>
          </a:p>
          <a:p>
            <a:endParaRPr lang="en-US" sz="900" dirty="0"/>
          </a:p>
          <a:p>
            <a:endParaRPr lang="en-US" sz="900" dirty="0"/>
          </a:p>
          <a:p>
            <a:endParaRPr lang="en-US" sz="800" dirty="0"/>
          </a:p>
          <a:p>
            <a:endParaRPr lang="en-US" sz="800" dirty="0"/>
          </a:p>
          <a:p>
            <a:endParaRPr lang="en-US" sz="800" dirty="0"/>
          </a:p>
        </p:txBody>
      </p:sp>
      <p:sp>
        <p:nvSpPr>
          <p:cNvPr id="14" name="Rectangle 13">
            <a:extLst>
              <a:ext uri="{FF2B5EF4-FFF2-40B4-BE49-F238E27FC236}">
                <a16:creationId xmlns:a16="http://schemas.microsoft.com/office/drawing/2014/main" id="{6239EDCE-9385-4590-A982-8B4F9E52FEC0}"/>
              </a:ext>
            </a:extLst>
          </p:cNvPr>
          <p:cNvSpPr/>
          <p:nvPr/>
        </p:nvSpPr>
        <p:spPr>
          <a:xfrm>
            <a:off x="2557006" y="2823794"/>
            <a:ext cx="2148840" cy="355941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 name="TextBox 19">
            <a:extLst>
              <a:ext uri="{FF2B5EF4-FFF2-40B4-BE49-F238E27FC236}">
                <a16:creationId xmlns:a16="http://schemas.microsoft.com/office/drawing/2014/main" id="{B3CA093C-63FF-4E6C-AC4A-3FE0301A2CEF}"/>
              </a:ext>
            </a:extLst>
          </p:cNvPr>
          <p:cNvSpPr txBox="1"/>
          <p:nvPr/>
        </p:nvSpPr>
        <p:spPr>
          <a:xfrm>
            <a:off x="2575603" y="2989883"/>
            <a:ext cx="2148840" cy="1615827"/>
          </a:xfrm>
          <a:prstGeom prst="rect">
            <a:avLst/>
          </a:prstGeom>
          <a:noFill/>
        </p:spPr>
        <p:txBody>
          <a:bodyPr wrap="square" rtlCol="0">
            <a:spAutoFit/>
          </a:bodyPr>
          <a:lstStyle/>
          <a:p>
            <a:r>
              <a:rPr lang="en-US" sz="900" dirty="0"/>
              <a:t>Purpose: manages policies and processes for statewide human resources programs.</a:t>
            </a:r>
          </a:p>
          <a:p>
            <a:endParaRPr lang="en-US" sz="900" dirty="0"/>
          </a:p>
          <a:p>
            <a:r>
              <a:rPr lang="en-US" sz="900" dirty="0"/>
              <a:t>Example:</a:t>
            </a:r>
          </a:p>
          <a:p>
            <a:pPr marL="171450" indent="-171450">
              <a:buFont typeface="Arial" panose="020B0604020202020204" pitchFamily="34" charset="0"/>
              <a:buChar char="•"/>
            </a:pPr>
            <a:r>
              <a:rPr lang="en-US" sz="900" dirty="0"/>
              <a:t>FMLA: develops policies and processes for HR Field Operations to adhere to in the implementation of FMLA. Examples of processes include: timeframes, reporting requirements, forms, and tracking of leave.</a:t>
            </a:r>
          </a:p>
          <a:p>
            <a:endParaRPr lang="en-US" sz="900" dirty="0"/>
          </a:p>
        </p:txBody>
      </p:sp>
      <p:sp>
        <p:nvSpPr>
          <p:cNvPr id="2" name="Rectangle 1">
            <a:extLst>
              <a:ext uri="{FF2B5EF4-FFF2-40B4-BE49-F238E27FC236}">
                <a16:creationId xmlns:a16="http://schemas.microsoft.com/office/drawing/2014/main" id="{4CD6E0CF-F385-478A-B8A2-AF3395126596}"/>
              </a:ext>
            </a:extLst>
          </p:cNvPr>
          <p:cNvSpPr/>
          <p:nvPr/>
        </p:nvSpPr>
        <p:spPr>
          <a:xfrm>
            <a:off x="4869507" y="2823793"/>
            <a:ext cx="2197100" cy="3559419"/>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3" name="TextBox 2">
            <a:extLst>
              <a:ext uri="{FF2B5EF4-FFF2-40B4-BE49-F238E27FC236}">
                <a16:creationId xmlns:a16="http://schemas.microsoft.com/office/drawing/2014/main" id="{76321CCE-3904-4D45-A98C-EB015ABBE715}"/>
              </a:ext>
            </a:extLst>
          </p:cNvPr>
          <p:cNvSpPr txBox="1"/>
          <p:nvPr/>
        </p:nvSpPr>
        <p:spPr>
          <a:xfrm>
            <a:off x="4878401" y="2977965"/>
            <a:ext cx="2148840" cy="1754326"/>
          </a:xfrm>
          <a:prstGeom prst="rect">
            <a:avLst/>
          </a:prstGeom>
          <a:noFill/>
        </p:spPr>
        <p:txBody>
          <a:bodyPr wrap="square" rtlCol="0">
            <a:spAutoFit/>
          </a:bodyPr>
          <a:lstStyle/>
          <a:p>
            <a:r>
              <a:rPr lang="en-US" sz="900" dirty="0"/>
              <a:t>Purpose: sets the strategy for DHR and measures agency performance.</a:t>
            </a:r>
          </a:p>
          <a:p>
            <a:endParaRPr lang="en-US" sz="900" dirty="0"/>
          </a:p>
          <a:p>
            <a:r>
              <a:rPr lang="en-US" sz="900" dirty="0"/>
              <a:t>Example:</a:t>
            </a:r>
          </a:p>
          <a:p>
            <a:pPr marL="171450" indent="-171450">
              <a:buFont typeface="Arial" panose="020B0604020202020204" pitchFamily="34" charset="0"/>
              <a:buChar char="•"/>
            </a:pPr>
            <a:r>
              <a:rPr lang="en-US" sz="900" dirty="0"/>
              <a:t>FMLA: develops strategic planning goals to support agencies in the management of FMLA use; ensures statutes and rules support policies and processes; measures HR field operations implementation of FMLA policies and processes</a:t>
            </a:r>
          </a:p>
          <a:p>
            <a:endParaRPr lang="en-US" sz="900" dirty="0"/>
          </a:p>
        </p:txBody>
      </p:sp>
      <p:sp>
        <p:nvSpPr>
          <p:cNvPr id="4" name="Rectangle 3">
            <a:extLst>
              <a:ext uri="{FF2B5EF4-FFF2-40B4-BE49-F238E27FC236}">
                <a16:creationId xmlns:a16="http://schemas.microsoft.com/office/drawing/2014/main" id="{BE209112-0B4A-4E2A-94A6-75450D8506E8}"/>
              </a:ext>
            </a:extLst>
          </p:cNvPr>
          <p:cNvSpPr/>
          <p:nvPr/>
        </p:nvSpPr>
        <p:spPr>
          <a:xfrm>
            <a:off x="7239162" y="2853544"/>
            <a:ext cx="2311400" cy="355481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6" name="TextBox 5">
            <a:extLst>
              <a:ext uri="{FF2B5EF4-FFF2-40B4-BE49-F238E27FC236}">
                <a16:creationId xmlns:a16="http://schemas.microsoft.com/office/drawing/2014/main" id="{9851F1CD-169B-4F43-BB2D-9C6D6B56E7F5}"/>
              </a:ext>
            </a:extLst>
          </p:cNvPr>
          <p:cNvSpPr txBox="1"/>
          <p:nvPr/>
        </p:nvSpPr>
        <p:spPr>
          <a:xfrm>
            <a:off x="7276408" y="2922793"/>
            <a:ext cx="2311400" cy="1200329"/>
          </a:xfrm>
          <a:prstGeom prst="rect">
            <a:avLst/>
          </a:prstGeom>
          <a:noFill/>
        </p:spPr>
        <p:txBody>
          <a:bodyPr wrap="square" rtlCol="0">
            <a:spAutoFit/>
          </a:bodyPr>
          <a:lstStyle/>
          <a:p>
            <a:r>
              <a:rPr lang="en-US" sz="900" dirty="0"/>
              <a:t>Purpose: provides training and development opportunities for state employees.</a:t>
            </a:r>
          </a:p>
          <a:p>
            <a:endParaRPr lang="en-US" sz="900" dirty="0"/>
          </a:p>
          <a:p>
            <a:r>
              <a:rPr lang="en-US" sz="900" dirty="0"/>
              <a:t>Example:</a:t>
            </a:r>
          </a:p>
          <a:p>
            <a:pPr marL="171450" indent="-171450">
              <a:buFont typeface="Arial" panose="020B0604020202020204" pitchFamily="34" charset="0"/>
              <a:buChar char="•"/>
            </a:pPr>
            <a:r>
              <a:rPr lang="en-US" sz="900" dirty="0"/>
              <a:t>FMLA: provides training to employees and HR regarding the policies and processes for FMLA.</a:t>
            </a:r>
          </a:p>
          <a:p>
            <a:endParaRPr lang="en-US" sz="900" dirty="0">
              <a:highlight>
                <a:srgbClr val="FFFF00"/>
              </a:highlight>
            </a:endParaRPr>
          </a:p>
        </p:txBody>
      </p:sp>
      <p:sp>
        <p:nvSpPr>
          <p:cNvPr id="19" name="Oval 18">
            <a:extLst>
              <a:ext uri="{FF2B5EF4-FFF2-40B4-BE49-F238E27FC236}">
                <a16:creationId xmlns:a16="http://schemas.microsoft.com/office/drawing/2014/main" id="{EF7A7D5A-D23C-4CCC-BC3C-AE2EA0EE6FFD}"/>
              </a:ext>
            </a:extLst>
          </p:cNvPr>
          <p:cNvSpPr/>
          <p:nvPr/>
        </p:nvSpPr>
        <p:spPr>
          <a:xfrm>
            <a:off x="10217870" y="1226294"/>
            <a:ext cx="1371600" cy="1371600"/>
          </a:xfrm>
          <a:prstGeom prst="ellipse">
            <a:avLst/>
          </a:prstGeom>
          <a:solidFill>
            <a:schemeClr val="accent6"/>
          </a:solidFill>
          <a:ln w="76200" cap="rnd" cmpd="sng" algn="ctr">
            <a:no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5715" tIns="5715" rIns="5715" bIns="54011" numCol="1" spcCol="1270" anchor="ctr" anchorCtr="0">
            <a:noAutofit/>
            <a:flatTx/>
          </a:bodyPr>
          <a:lstStyle/>
          <a:p>
            <a:pPr algn="ctr" defTabSz="400050">
              <a:lnSpc>
                <a:spcPct val="90000"/>
              </a:lnSpc>
              <a:spcBef>
                <a:spcPct val="0"/>
              </a:spcBef>
              <a:spcAft>
                <a:spcPct val="35000"/>
              </a:spcAft>
            </a:pPr>
            <a:r>
              <a:rPr lang="en-US" sz="1200" b="1" dirty="0">
                <a:solidFill>
                  <a:schemeClr val="tx1"/>
                </a:solidFill>
              </a:rPr>
              <a:t>Administration</a:t>
            </a:r>
          </a:p>
        </p:txBody>
      </p:sp>
      <p:sp>
        <p:nvSpPr>
          <p:cNvPr id="7" name="Rectangle 6">
            <a:extLst>
              <a:ext uri="{FF2B5EF4-FFF2-40B4-BE49-F238E27FC236}">
                <a16:creationId xmlns:a16="http://schemas.microsoft.com/office/drawing/2014/main" id="{A78C86F4-3110-4CC1-A33B-902E1413F77C}"/>
              </a:ext>
            </a:extLst>
          </p:cNvPr>
          <p:cNvSpPr/>
          <p:nvPr/>
        </p:nvSpPr>
        <p:spPr>
          <a:xfrm>
            <a:off x="9804400" y="2823793"/>
            <a:ext cx="2080533" cy="356673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 name="TextBox 8">
            <a:extLst>
              <a:ext uri="{FF2B5EF4-FFF2-40B4-BE49-F238E27FC236}">
                <a16:creationId xmlns:a16="http://schemas.microsoft.com/office/drawing/2014/main" id="{83C7D491-1ECB-46AE-B36C-533EDFA988B5}"/>
              </a:ext>
            </a:extLst>
          </p:cNvPr>
          <p:cNvSpPr txBox="1"/>
          <p:nvPr/>
        </p:nvSpPr>
        <p:spPr>
          <a:xfrm>
            <a:off x="9817100" y="2977965"/>
            <a:ext cx="2067833" cy="2446824"/>
          </a:xfrm>
          <a:prstGeom prst="rect">
            <a:avLst/>
          </a:prstGeom>
          <a:noFill/>
        </p:spPr>
        <p:txBody>
          <a:bodyPr wrap="square" rtlCol="0">
            <a:spAutoFit/>
          </a:bodyPr>
          <a:lstStyle/>
          <a:p>
            <a:r>
              <a:rPr lang="en-US" sz="900" dirty="0"/>
              <a:t>Purpose: Supports DHR Staff in the fulfilment of their duties. May include system administration. Ensures necessary administrative supports, such as fiscal, procurement, drafting rules/legislation, communications, administrative support.</a:t>
            </a:r>
          </a:p>
          <a:p>
            <a:endParaRPr lang="en-US" sz="900" dirty="0"/>
          </a:p>
          <a:p>
            <a:endParaRPr lang="en-US" sz="900" dirty="0"/>
          </a:p>
          <a:p>
            <a:r>
              <a:rPr lang="en-US" sz="900" dirty="0"/>
              <a:t>Example: assists Strategic Planning &amp; Performance with drafting and submitting amendments to administrative rules and statutes regarding FMLA. Ensures system is configured in accordance with requirements.</a:t>
            </a:r>
          </a:p>
          <a:p>
            <a:endParaRPr lang="en-US" sz="900" dirty="0"/>
          </a:p>
        </p:txBody>
      </p:sp>
      <p:pic>
        <p:nvPicPr>
          <p:cNvPr id="23" name="Picture 22">
            <a:extLst>
              <a:ext uri="{FF2B5EF4-FFF2-40B4-BE49-F238E27FC236}">
                <a16:creationId xmlns:a16="http://schemas.microsoft.com/office/drawing/2014/main" id="{B3762BCB-3DE3-4853-9AD0-1186F8AC5B01}"/>
              </a:ext>
            </a:extLst>
          </p:cNvPr>
          <p:cNvPicPr>
            <a:picLocks noChangeAspect="1"/>
          </p:cNvPicPr>
          <p:nvPr/>
        </p:nvPicPr>
        <p:blipFill>
          <a:blip r:embed="rId3"/>
          <a:stretch>
            <a:fillRect/>
          </a:stretch>
        </p:blipFill>
        <p:spPr>
          <a:xfrm>
            <a:off x="368505" y="338328"/>
            <a:ext cx="2555612" cy="374049"/>
          </a:xfrm>
          <a:prstGeom prst="rect">
            <a:avLst/>
          </a:prstGeom>
        </p:spPr>
      </p:pic>
      <p:sp>
        <p:nvSpPr>
          <p:cNvPr id="24" name="TextBox 23">
            <a:extLst>
              <a:ext uri="{FF2B5EF4-FFF2-40B4-BE49-F238E27FC236}">
                <a16:creationId xmlns:a16="http://schemas.microsoft.com/office/drawing/2014/main" id="{1FF1E1F7-6219-4CFD-AC42-30EFB3C16C56}"/>
              </a:ext>
            </a:extLst>
          </p:cNvPr>
          <p:cNvSpPr txBox="1"/>
          <p:nvPr/>
        </p:nvSpPr>
        <p:spPr>
          <a:xfrm>
            <a:off x="3146078" y="234594"/>
            <a:ext cx="5899843" cy="523220"/>
          </a:xfrm>
          <a:prstGeom prst="rect">
            <a:avLst/>
          </a:prstGeom>
          <a:noFill/>
        </p:spPr>
        <p:txBody>
          <a:bodyPr wrap="square" rtlCol="0">
            <a:spAutoFit/>
          </a:bodyPr>
          <a:lstStyle/>
          <a:p>
            <a:pPr algn="ctr"/>
            <a:r>
              <a:rPr lang="en-US" sz="2800" dirty="0">
                <a:solidFill>
                  <a:srgbClr val="00B0F0"/>
                </a:solidFill>
              </a:rPr>
              <a:t>Proposed HR Operating Model</a:t>
            </a:r>
          </a:p>
        </p:txBody>
      </p:sp>
      <p:sp>
        <p:nvSpPr>
          <p:cNvPr id="10" name="Slide Number Placeholder 9">
            <a:extLst>
              <a:ext uri="{FF2B5EF4-FFF2-40B4-BE49-F238E27FC236}">
                <a16:creationId xmlns:a16="http://schemas.microsoft.com/office/drawing/2014/main" id="{8E73D721-E0AF-46D4-BE87-024CE1250B92}"/>
              </a:ext>
            </a:extLst>
          </p:cNvPr>
          <p:cNvSpPr>
            <a:spLocks noGrp="1"/>
          </p:cNvSpPr>
          <p:nvPr>
            <p:ph type="sldNum" sz="quarter" idx="12"/>
          </p:nvPr>
        </p:nvSpPr>
        <p:spPr/>
        <p:txBody>
          <a:bodyPr/>
          <a:lstStyle/>
          <a:p>
            <a:fld id="{7966EA62-41C5-4F9A-A915-5B0BC739C923}" type="slidenum">
              <a:rPr lang="en-US" noProof="0" smtClean="0"/>
              <a:t>5</a:t>
            </a:fld>
            <a:endParaRPr lang="en-US" noProof="0" dirty="0"/>
          </a:p>
        </p:txBody>
      </p:sp>
      <p:sp>
        <p:nvSpPr>
          <p:cNvPr id="25" name="TextBox 24">
            <a:extLst>
              <a:ext uri="{FF2B5EF4-FFF2-40B4-BE49-F238E27FC236}">
                <a16:creationId xmlns:a16="http://schemas.microsoft.com/office/drawing/2014/main" id="{76D0D6D8-BCBE-4957-8F5C-6A02CB5966C1}"/>
              </a:ext>
            </a:extLst>
          </p:cNvPr>
          <p:cNvSpPr txBox="1"/>
          <p:nvPr/>
        </p:nvSpPr>
        <p:spPr>
          <a:xfrm>
            <a:off x="5926286" y="891842"/>
            <a:ext cx="2461699" cy="400110"/>
          </a:xfrm>
          <a:prstGeom prst="rect">
            <a:avLst/>
          </a:prstGeom>
          <a:noFill/>
        </p:spPr>
        <p:txBody>
          <a:bodyPr wrap="square" rtlCol="0">
            <a:spAutoFit/>
          </a:bodyPr>
          <a:lstStyle/>
          <a:p>
            <a:pPr algn="ctr"/>
            <a:r>
              <a:rPr lang="en-US" sz="1000" b="1" dirty="0"/>
              <a:t>Central Office Operations: Sets direction, policy, process &amp; provides training</a:t>
            </a:r>
          </a:p>
        </p:txBody>
      </p:sp>
      <p:sp>
        <p:nvSpPr>
          <p:cNvPr id="26" name="TextBox 25">
            <a:extLst>
              <a:ext uri="{FF2B5EF4-FFF2-40B4-BE49-F238E27FC236}">
                <a16:creationId xmlns:a16="http://schemas.microsoft.com/office/drawing/2014/main" id="{576A76D1-9B71-4A89-859A-5D9CD49C50BB}"/>
              </a:ext>
            </a:extLst>
          </p:cNvPr>
          <p:cNvSpPr txBox="1"/>
          <p:nvPr/>
        </p:nvSpPr>
        <p:spPr>
          <a:xfrm>
            <a:off x="160682" y="864648"/>
            <a:ext cx="2461699" cy="400110"/>
          </a:xfrm>
          <a:prstGeom prst="rect">
            <a:avLst/>
          </a:prstGeom>
          <a:noFill/>
        </p:spPr>
        <p:txBody>
          <a:bodyPr wrap="square" rtlCol="0">
            <a:spAutoFit/>
          </a:bodyPr>
          <a:lstStyle/>
          <a:p>
            <a:pPr algn="ctr"/>
            <a:r>
              <a:rPr lang="en-US" sz="1000" b="1" dirty="0"/>
              <a:t>Field Office Operations: implements direction, policy and process</a:t>
            </a:r>
          </a:p>
        </p:txBody>
      </p:sp>
    </p:spTree>
    <p:extLst>
      <p:ext uri="{BB962C8B-B14F-4D97-AF65-F5344CB8AC3E}">
        <p14:creationId xmlns:p14="http://schemas.microsoft.com/office/powerpoint/2010/main" val="2656605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72B886CF-D3D5-4CDE-A0D0-35994223D8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A5E8D06-DF55-43E7-9CF6-CFA00D2D63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7">
            <a:extLst>
              <a:ext uri="{FF2B5EF4-FFF2-40B4-BE49-F238E27FC236}">
                <a16:creationId xmlns:a16="http://schemas.microsoft.com/office/drawing/2014/main" id="{F2A506D8-18BB-4C6F-8AFD-8177E6119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2376" y="891540"/>
            <a:ext cx="6100192" cy="5071110"/>
          </a:xfrm>
          <a:prstGeom prst="rect">
            <a:avLst/>
          </a:prstGeom>
          <a:solidFill>
            <a:schemeClr val="tx1">
              <a:lumMod val="50000"/>
              <a:lumOff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D7E4D5-8B98-4C3D-8661-17A414902F8C}"/>
              </a:ext>
            </a:extLst>
          </p:cNvPr>
          <p:cNvSpPr>
            <a:spLocks noGrp="1"/>
          </p:cNvSpPr>
          <p:nvPr>
            <p:ph type="title"/>
          </p:nvPr>
        </p:nvSpPr>
        <p:spPr>
          <a:xfrm>
            <a:off x="1078752" y="1054121"/>
            <a:ext cx="5067537" cy="1193856"/>
          </a:xfrm>
        </p:spPr>
        <p:txBody>
          <a:bodyPr vert="horz" lIns="91440" tIns="45720" rIns="91440" bIns="45720" rtlCol="0" anchor="ctr">
            <a:normAutofit/>
          </a:bodyPr>
          <a:lstStyle/>
          <a:p>
            <a:r>
              <a:rPr lang="en-US" sz="4000" kern="1200">
                <a:solidFill>
                  <a:schemeClr val="tx1"/>
                </a:solidFill>
                <a:latin typeface="+mj-lt"/>
                <a:ea typeface="+mj-ea"/>
                <a:cs typeface="+mj-cs"/>
              </a:rPr>
              <a:t>Next Steps:</a:t>
            </a:r>
            <a:br>
              <a:rPr lang="en-US" sz="4000" kern="1200">
                <a:solidFill>
                  <a:schemeClr val="tx1"/>
                </a:solidFill>
                <a:latin typeface="+mj-lt"/>
                <a:ea typeface="+mj-ea"/>
                <a:cs typeface="+mj-cs"/>
              </a:rPr>
            </a:br>
            <a:r>
              <a:rPr lang="en-US" sz="4000" kern="1200">
                <a:solidFill>
                  <a:schemeClr val="tx1"/>
                </a:solidFill>
                <a:latin typeface="+mj-lt"/>
                <a:ea typeface="+mj-ea"/>
                <a:cs typeface="+mj-cs"/>
              </a:rPr>
              <a:t>HR Operating Model</a:t>
            </a:r>
          </a:p>
        </p:txBody>
      </p:sp>
      <p:sp>
        <p:nvSpPr>
          <p:cNvPr id="5" name="Content Placeholder 4">
            <a:extLst>
              <a:ext uri="{FF2B5EF4-FFF2-40B4-BE49-F238E27FC236}">
                <a16:creationId xmlns:a16="http://schemas.microsoft.com/office/drawing/2014/main" id="{DE28E928-436B-4470-B7B7-D986360D1F87}"/>
              </a:ext>
            </a:extLst>
          </p:cNvPr>
          <p:cNvSpPr>
            <a:spLocks noGrp="1"/>
          </p:cNvSpPr>
          <p:nvPr>
            <p:ph sz="quarter" idx="14"/>
          </p:nvPr>
        </p:nvSpPr>
        <p:spPr>
          <a:xfrm>
            <a:off x="1078992" y="2408844"/>
            <a:ext cx="5067294" cy="3391224"/>
          </a:xfrm>
        </p:spPr>
        <p:txBody>
          <a:bodyPr vert="horz" lIns="91440" tIns="45720" rIns="91440" bIns="45720" rtlCol="0">
            <a:normAutofit/>
          </a:bodyPr>
          <a:lstStyle/>
          <a:p>
            <a:r>
              <a:rPr lang="en-US" sz="2000"/>
              <a:t>Continue to refine and finalize this model as additional information is obtained and decisions are made (such as: feedback from non-delegated agencies, HR Needs Survey, Luma, etc.)</a:t>
            </a:r>
          </a:p>
          <a:p>
            <a:r>
              <a:rPr lang="en-US" sz="2000"/>
              <a:t>This model will be utilized to begin the organizational design phase.</a:t>
            </a:r>
          </a:p>
        </p:txBody>
      </p:sp>
      <p:pic>
        <p:nvPicPr>
          <p:cNvPr id="7" name="Picture 6">
            <a:extLst>
              <a:ext uri="{FF2B5EF4-FFF2-40B4-BE49-F238E27FC236}">
                <a16:creationId xmlns:a16="http://schemas.microsoft.com/office/drawing/2014/main" id="{0D648571-0F38-4135-873E-8978A27EF11E}"/>
              </a:ext>
            </a:extLst>
          </p:cNvPr>
          <p:cNvPicPr>
            <a:picLocks noChangeAspect="1"/>
          </p:cNvPicPr>
          <p:nvPr/>
        </p:nvPicPr>
        <p:blipFill>
          <a:blip r:embed="rId2"/>
          <a:stretch>
            <a:fillRect/>
          </a:stretch>
        </p:blipFill>
        <p:spPr>
          <a:xfrm>
            <a:off x="7552815" y="3133989"/>
            <a:ext cx="4000156" cy="590022"/>
          </a:xfrm>
          <a:prstGeom prst="rect">
            <a:avLst/>
          </a:prstGeom>
          <a:effectLst>
            <a:outerShdw blurRad="406400" dist="317500" dir="5400000" sx="89000" sy="89000" rotWithShape="0">
              <a:prstClr val="black">
                <a:alpha val="15000"/>
              </a:prstClr>
            </a:outerShdw>
          </a:effectLst>
        </p:spPr>
      </p:pic>
    </p:spTree>
    <p:extLst>
      <p:ext uri="{BB962C8B-B14F-4D97-AF65-F5344CB8AC3E}">
        <p14:creationId xmlns:p14="http://schemas.microsoft.com/office/powerpoint/2010/main" val="3836885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91F32EBA-ED97-466E-8CFA-8382584155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D7E4D5-8B98-4C3D-8661-17A414902F8C}"/>
              </a:ext>
            </a:extLst>
          </p:cNvPr>
          <p:cNvSpPr>
            <a:spLocks noGrp="1"/>
          </p:cNvSpPr>
          <p:nvPr>
            <p:ph type="title"/>
          </p:nvPr>
        </p:nvSpPr>
        <p:spPr>
          <a:xfrm>
            <a:off x="200967" y="110532"/>
            <a:ext cx="5895028" cy="2202763"/>
          </a:xfrm>
        </p:spPr>
        <p:txBody>
          <a:bodyPr vert="horz" lIns="91440" tIns="45720" rIns="91440" bIns="45720" rtlCol="0" anchor="ctr">
            <a:normAutofit/>
          </a:bodyPr>
          <a:lstStyle/>
          <a:p>
            <a:r>
              <a:rPr lang="en-US" sz="4000" kern="1200" dirty="0">
                <a:solidFill>
                  <a:schemeClr val="tx1"/>
                </a:solidFill>
                <a:latin typeface="+mj-lt"/>
                <a:ea typeface="+mj-ea"/>
                <a:cs typeface="+mj-cs"/>
              </a:rPr>
              <a:t>Q&amp;A:</a:t>
            </a:r>
            <a:br>
              <a:rPr lang="en-US" sz="4000" kern="1200" dirty="0">
                <a:solidFill>
                  <a:schemeClr val="tx1"/>
                </a:solidFill>
                <a:latin typeface="+mj-lt"/>
                <a:ea typeface="+mj-ea"/>
                <a:cs typeface="+mj-cs"/>
              </a:rPr>
            </a:br>
            <a:r>
              <a:rPr lang="en-US" sz="4000" kern="1200" dirty="0">
                <a:solidFill>
                  <a:schemeClr val="tx1"/>
                </a:solidFill>
                <a:latin typeface="+mj-lt"/>
                <a:ea typeface="+mj-ea"/>
                <a:cs typeface="+mj-cs"/>
              </a:rPr>
              <a:t>HR Modernization</a:t>
            </a:r>
          </a:p>
        </p:txBody>
      </p:sp>
      <p:sp>
        <p:nvSpPr>
          <p:cNvPr id="5" name="Content Placeholder 4">
            <a:extLst>
              <a:ext uri="{FF2B5EF4-FFF2-40B4-BE49-F238E27FC236}">
                <a16:creationId xmlns:a16="http://schemas.microsoft.com/office/drawing/2014/main" id="{DE28E928-436B-4470-B7B7-D986360D1F87}"/>
              </a:ext>
            </a:extLst>
          </p:cNvPr>
          <p:cNvSpPr>
            <a:spLocks noGrp="1"/>
          </p:cNvSpPr>
          <p:nvPr>
            <p:ph sz="quarter" idx="14"/>
          </p:nvPr>
        </p:nvSpPr>
        <p:spPr>
          <a:xfrm>
            <a:off x="200967" y="1808703"/>
            <a:ext cx="6184806" cy="4774977"/>
          </a:xfrm>
        </p:spPr>
        <p:txBody>
          <a:bodyPr vert="horz" lIns="91440" tIns="45720" rIns="91440" bIns="45720" rtlCol="0">
            <a:normAutofit/>
          </a:bodyPr>
          <a:lstStyle/>
          <a:p>
            <a:pPr marL="0" indent="0">
              <a:buNone/>
            </a:pPr>
            <a:r>
              <a:rPr lang="en-US" sz="1600" dirty="0"/>
              <a:t>Q: Will recruitment, compensation, FMLA, ADA, ER issues, and training be handled by the field HR Group?</a:t>
            </a:r>
          </a:p>
          <a:p>
            <a:pPr marL="0" indent="0">
              <a:buNone/>
            </a:pPr>
            <a:r>
              <a:rPr lang="en-US" sz="1600" dirty="0"/>
              <a:t>A: </a:t>
            </a:r>
          </a:p>
          <a:p>
            <a:pPr marL="0" indent="0">
              <a:buNone/>
            </a:pPr>
            <a:endParaRPr lang="en-US" sz="1600" dirty="0"/>
          </a:p>
          <a:p>
            <a:pPr marL="0" indent="0">
              <a:buNone/>
            </a:pPr>
            <a:r>
              <a:rPr lang="en-US" sz="1600" dirty="0"/>
              <a:t>Q: Will there be a Diversity, Equity, and Inclusion unit/section? If so, where will it fall under the proposed HR operating model?</a:t>
            </a:r>
          </a:p>
          <a:p>
            <a:pPr marL="0" indent="0">
              <a:buNone/>
            </a:pPr>
            <a:r>
              <a:rPr lang="en-US" sz="1600" dirty="0"/>
              <a:t>A:</a:t>
            </a:r>
          </a:p>
          <a:p>
            <a:pPr marL="0" indent="0">
              <a:buNone/>
            </a:pPr>
            <a:endParaRPr lang="en-US" sz="1600" dirty="0"/>
          </a:p>
          <a:p>
            <a:pPr marL="0" indent="0">
              <a:buNone/>
            </a:pPr>
            <a:r>
              <a:rPr lang="en-US" sz="1600" dirty="0"/>
              <a:t>Q: Has a decision been made with respect to the processing of timesheets in I-Time… will that be an HR function or a Finance function in the agencies? The concern is that some confidential HR info is conveyed via timesheet inputs.</a:t>
            </a:r>
          </a:p>
          <a:p>
            <a:pPr marL="0" indent="0">
              <a:buNone/>
            </a:pPr>
            <a:r>
              <a:rPr lang="en-US" sz="1600" dirty="0"/>
              <a:t>A: </a:t>
            </a:r>
          </a:p>
        </p:txBody>
      </p:sp>
      <p:sp>
        <p:nvSpPr>
          <p:cNvPr id="14" name="Freeform: Shape 13">
            <a:extLst>
              <a:ext uri="{FF2B5EF4-FFF2-40B4-BE49-F238E27FC236}">
                <a16:creationId xmlns:a16="http://schemas.microsoft.com/office/drawing/2014/main" id="{62A38935-BB53-4DF7-A56E-48DD25B685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10370" y="851518"/>
            <a:ext cx="6184806"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Picture 6">
            <a:extLst>
              <a:ext uri="{FF2B5EF4-FFF2-40B4-BE49-F238E27FC236}">
                <a16:creationId xmlns:a16="http://schemas.microsoft.com/office/drawing/2014/main" id="{0D648571-0F38-4135-873E-8978A27EF11E}"/>
              </a:ext>
            </a:extLst>
          </p:cNvPr>
          <p:cNvPicPr>
            <a:picLocks noChangeAspect="1"/>
          </p:cNvPicPr>
          <p:nvPr/>
        </p:nvPicPr>
        <p:blipFill>
          <a:blip r:embed="rId2"/>
          <a:stretch>
            <a:fillRect/>
          </a:stretch>
        </p:blipFill>
        <p:spPr>
          <a:xfrm>
            <a:off x="7535330" y="3476859"/>
            <a:ext cx="3217333" cy="474555"/>
          </a:xfrm>
          <a:prstGeom prst="rect">
            <a:avLst/>
          </a:prstGeom>
        </p:spPr>
      </p:pic>
      <p:sp>
        <p:nvSpPr>
          <p:cNvPr id="3" name="Slide Number Placeholder 2">
            <a:extLst>
              <a:ext uri="{FF2B5EF4-FFF2-40B4-BE49-F238E27FC236}">
                <a16:creationId xmlns:a16="http://schemas.microsoft.com/office/drawing/2014/main" id="{E7D90E19-EF1D-4DD2-92FF-8B2766EC313A}"/>
              </a:ext>
            </a:extLst>
          </p:cNvPr>
          <p:cNvSpPr>
            <a:spLocks noGrp="1"/>
          </p:cNvSpPr>
          <p:nvPr>
            <p:ph type="sldNum" sz="quarter" idx="12"/>
          </p:nvPr>
        </p:nvSpPr>
        <p:spPr>
          <a:xfrm>
            <a:off x="11146536" y="6035040"/>
            <a:ext cx="548640" cy="548640"/>
          </a:xfrm>
          <a:prstGeom prst="ellipse">
            <a:avLst/>
          </a:prstGeom>
          <a:solidFill>
            <a:schemeClr val="tx1">
              <a:alpha val="80000"/>
            </a:schemeClr>
          </a:solidFill>
        </p:spPr>
        <p:txBody>
          <a:bodyPr vert="horz" lIns="91440" tIns="45720" rIns="91440" bIns="45720" rtlCol="0" anchor="ctr">
            <a:normAutofit/>
          </a:bodyPr>
          <a:lstStyle/>
          <a:p>
            <a:pPr algn="ctr">
              <a:spcAft>
                <a:spcPts val="600"/>
              </a:spcAft>
            </a:pPr>
            <a:fld id="{7966EA62-41C5-4F9A-A915-5B0BC739C923}" type="slidenum">
              <a:rPr lang="en-US" noProof="0">
                <a:solidFill>
                  <a:schemeClr val="bg1"/>
                </a:solidFill>
              </a:rPr>
              <a:pPr algn="ctr">
                <a:spcAft>
                  <a:spcPts val="600"/>
                </a:spcAft>
              </a:pPr>
              <a:t>7</a:t>
            </a:fld>
            <a:endParaRPr lang="en-US" noProof="0">
              <a:solidFill>
                <a:schemeClr val="bg1"/>
              </a:solidFill>
            </a:endParaRPr>
          </a:p>
        </p:txBody>
      </p:sp>
    </p:spTree>
    <p:extLst>
      <p:ext uri="{BB962C8B-B14F-4D97-AF65-F5344CB8AC3E}">
        <p14:creationId xmlns:p14="http://schemas.microsoft.com/office/powerpoint/2010/main" val="288488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91F32EBA-ED97-466E-8CFA-8382584155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D7E4D5-8B98-4C3D-8661-17A414902F8C}"/>
              </a:ext>
            </a:extLst>
          </p:cNvPr>
          <p:cNvSpPr>
            <a:spLocks noGrp="1"/>
          </p:cNvSpPr>
          <p:nvPr>
            <p:ph type="title"/>
          </p:nvPr>
        </p:nvSpPr>
        <p:spPr>
          <a:xfrm>
            <a:off x="160775" y="582711"/>
            <a:ext cx="5935220" cy="1461778"/>
          </a:xfrm>
        </p:spPr>
        <p:txBody>
          <a:bodyPr vert="horz" lIns="91440" tIns="45720" rIns="91440" bIns="45720" rtlCol="0" anchor="ctr">
            <a:normAutofit/>
          </a:bodyPr>
          <a:lstStyle/>
          <a:p>
            <a:r>
              <a:rPr lang="en-US" sz="4000" kern="1200" dirty="0">
                <a:solidFill>
                  <a:schemeClr val="tx1"/>
                </a:solidFill>
                <a:latin typeface="+mj-lt"/>
                <a:ea typeface="+mj-ea"/>
                <a:cs typeface="+mj-cs"/>
              </a:rPr>
              <a:t>Q&amp;A:</a:t>
            </a:r>
            <a:br>
              <a:rPr lang="en-US" sz="4000" kern="1200" dirty="0">
                <a:solidFill>
                  <a:schemeClr val="tx1"/>
                </a:solidFill>
                <a:latin typeface="+mj-lt"/>
                <a:ea typeface="+mj-ea"/>
                <a:cs typeface="+mj-cs"/>
              </a:rPr>
            </a:br>
            <a:r>
              <a:rPr lang="en-US" sz="4000" kern="1200" dirty="0">
                <a:solidFill>
                  <a:schemeClr val="tx1"/>
                </a:solidFill>
                <a:latin typeface="+mj-lt"/>
                <a:ea typeface="+mj-ea"/>
                <a:cs typeface="+mj-cs"/>
              </a:rPr>
              <a:t>HR Modernization</a:t>
            </a:r>
          </a:p>
        </p:txBody>
      </p:sp>
      <p:sp>
        <p:nvSpPr>
          <p:cNvPr id="5" name="Content Placeholder 4">
            <a:extLst>
              <a:ext uri="{FF2B5EF4-FFF2-40B4-BE49-F238E27FC236}">
                <a16:creationId xmlns:a16="http://schemas.microsoft.com/office/drawing/2014/main" id="{DE28E928-436B-4470-B7B7-D986360D1F87}"/>
              </a:ext>
            </a:extLst>
          </p:cNvPr>
          <p:cNvSpPr>
            <a:spLocks noGrp="1"/>
          </p:cNvSpPr>
          <p:nvPr>
            <p:ph sz="quarter" idx="14"/>
          </p:nvPr>
        </p:nvSpPr>
        <p:spPr>
          <a:xfrm>
            <a:off x="160775" y="2044489"/>
            <a:ext cx="6432042" cy="3536236"/>
          </a:xfrm>
        </p:spPr>
        <p:txBody>
          <a:bodyPr vert="horz" lIns="91440" tIns="45720" rIns="91440" bIns="45720" rtlCol="0">
            <a:normAutofit/>
          </a:bodyPr>
          <a:lstStyle/>
          <a:p>
            <a:pPr marL="0" indent="0">
              <a:buNone/>
            </a:pPr>
            <a:r>
              <a:rPr lang="en-US" sz="1600" dirty="0"/>
              <a:t>Q: Will the training group in the operating model continue to provide the training DHR does now to all agencies and just add the training of HR employees?</a:t>
            </a:r>
          </a:p>
          <a:p>
            <a:pPr marL="0" indent="0">
              <a:buNone/>
            </a:pPr>
            <a:r>
              <a:rPr lang="en-US" sz="1600" dirty="0"/>
              <a:t>A: </a:t>
            </a:r>
          </a:p>
        </p:txBody>
      </p:sp>
      <p:sp>
        <p:nvSpPr>
          <p:cNvPr id="14" name="Freeform: Shape 13">
            <a:extLst>
              <a:ext uri="{FF2B5EF4-FFF2-40B4-BE49-F238E27FC236}">
                <a16:creationId xmlns:a16="http://schemas.microsoft.com/office/drawing/2014/main" id="{62A38935-BB53-4DF7-A56E-48DD25B685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10370" y="851518"/>
            <a:ext cx="6184806"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Picture 6">
            <a:extLst>
              <a:ext uri="{FF2B5EF4-FFF2-40B4-BE49-F238E27FC236}">
                <a16:creationId xmlns:a16="http://schemas.microsoft.com/office/drawing/2014/main" id="{0D648571-0F38-4135-873E-8978A27EF11E}"/>
              </a:ext>
            </a:extLst>
          </p:cNvPr>
          <p:cNvPicPr>
            <a:picLocks noChangeAspect="1"/>
          </p:cNvPicPr>
          <p:nvPr/>
        </p:nvPicPr>
        <p:blipFill>
          <a:blip r:embed="rId2"/>
          <a:stretch>
            <a:fillRect/>
          </a:stretch>
        </p:blipFill>
        <p:spPr>
          <a:xfrm>
            <a:off x="7535330" y="3476859"/>
            <a:ext cx="3217333" cy="474555"/>
          </a:xfrm>
          <a:prstGeom prst="rect">
            <a:avLst/>
          </a:prstGeom>
        </p:spPr>
      </p:pic>
      <p:sp>
        <p:nvSpPr>
          <p:cNvPr id="3" name="Slide Number Placeholder 2">
            <a:extLst>
              <a:ext uri="{FF2B5EF4-FFF2-40B4-BE49-F238E27FC236}">
                <a16:creationId xmlns:a16="http://schemas.microsoft.com/office/drawing/2014/main" id="{E7D90E19-EF1D-4DD2-92FF-8B2766EC313A}"/>
              </a:ext>
            </a:extLst>
          </p:cNvPr>
          <p:cNvSpPr>
            <a:spLocks noGrp="1"/>
          </p:cNvSpPr>
          <p:nvPr>
            <p:ph type="sldNum" sz="quarter" idx="12"/>
          </p:nvPr>
        </p:nvSpPr>
        <p:spPr>
          <a:xfrm>
            <a:off x="11146536" y="6035040"/>
            <a:ext cx="548640" cy="548640"/>
          </a:xfrm>
          <a:prstGeom prst="ellipse">
            <a:avLst/>
          </a:prstGeom>
          <a:solidFill>
            <a:schemeClr val="tx1">
              <a:alpha val="80000"/>
            </a:schemeClr>
          </a:solidFill>
        </p:spPr>
        <p:txBody>
          <a:bodyPr vert="horz" lIns="91440" tIns="45720" rIns="91440" bIns="45720" rtlCol="0" anchor="ctr">
            <a:normAutofit/>
          </a:bodyPr>
          <a:lstStyle/>
          <a:p>
            <a:pPr algn="ctr">
              <a:spcAft>
                <a:spcPts val="600"/>
              </a:spcAft>
            </a:pPr>
            <a:fld id="{7966EA62-41C5-4F9A-A915-5B0BC739C923}" type="slidenum">
              <a:rPr lang="en-US" noProof="0">
                <a:solidFill>
                  <a:schemeClr val="bg1"/>
                </a:solidFill>
              </a:rPr>
              <a:pPr algn="ctr">
                <a:spcAft>
                  <a:spcPts val="600"/>
                </a:spcAft>
              </a:pPr>
              <a:t>8</a:t>
            </a:fld>
            <a:endParaRPr lang="en-US" noProof="0">
              <a:solidFill>
                <a:schemeClr val="bg1"/>
              </a:solidFill>
            </a:endParaRPr>
          </a:p>
        </p:txBody>
      </p:sp>
    </p:spTree>
    <p:extLst>
      <p:ext uri="{BB962C8B-B14F-4D97-AF65-F5344CB8AC3E}">
        <p14:creationId xmlns:p14="http://schemas.microsoft.com/office/powerpoint/2010/main" val="2837158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7E4D5-8B98-4C3D-8661-17A414902F8C}"/>
              </a:ext>
            </a:extLst>
          </p:cNvPr>
          <p:cNvSpPr>
            <a:spLocks noGrp="1"/>
          </p:cNvSpPr>
          <p:nvPr>
            <p:ph type="title"/>
          </p:nvPr>
        </p:nvSpPr>
        <p:spPr>
          <a:xfrm>
            <a:off x="3661982" y="436091"/>
            <a:ext cx="5238313" cy="853352"/>
          </a:xfrm>
        </p:spPr>
        <p:txBody>
          <a:bodyPr/>
          <a:lstStyle/>
          <a:p>
            <a:pPr algn="ctr"/>
            <a:r>
              <a:rPr lang="en-US" dirty="0"/>
              <a:t>Agency HR Needs Survey</a:t>
            </a:r>
          </a:p>
        </p:txBody>
      </p:sp>
      <p:sp>
        <p:nvSpPr>
          <p:cNvPr id="3" name="Slide Number Placeholder 2">
            <a:extLst>
              <a:ext uri="{FF2B5EF4-FFF2-40B4-BE49-F238E27FC236}">
                <a16:creationId xmlns:a16="http://schemas.microsoft.com/office/drawing/2014/main" id="{E7D90E19-EF1D-4DD2-92FF-8B2766EC313A}"/>
              </a:ext>
            </a:extLst>
          </p:cNvPr>
          <p:cNvSpPr>
            <a:spLocks noGrp="1"/>
          </p:cNvSpPr>
          <p:nvPr>
            <p:ph type="sldNum" sz="quarter" idx="12"/>
          </p:nvPr>
        </p:nvSpPr>
        <p:spPr/>
        <p:txBody>
          <a:bodyPr/>
          <a:lstStyle/>
          <a:p>
            <a:fld id="{7966EA62-41C5-4F9A-A915-5B0BC739C923}" type="slidenum">
              <a:rPr lang="en-US" noProof="0" smtClean="0"/>
              <a:t>9</a:t>
            </a:fld>
            <a:endParaRPr lang="en-US" noProof="0" dirty="0"/>
          </a:p>
        </p:txBody>
      </p:sp>
      <p:sp>
        <p:nvSpPr>
          <p:cNvPr id="5" name="Content Placeholder 4">
            <a:extLst>
              <a:ext uri="{FF2B5EF4-FFF2-40B4-BE49-F238E27FC236}">
                <a16:creationId xmlns:a16="http://schemas.microsoft.com/office/drawing/2014/main" id="{DE28E928-436B-4470-B7B7-D986360D1F87}"/>
              </a:ext>
            </a:extLst>
          </p:cNvPr>
          <p:cNvSpPr>
            <a:spLocks noGrp="1"/>
          </p:cNvSpPr>
          <p:nvPr>
            <p:ph sz="quarter" idx="14"/>
          </p:nvPr>
        </p:nvSpPr>
        <p:spPr>
          <a:xfrm>
            <a:off x="419100" y="1455934"/>
            <a:ext cx="11353800" cy="4733925"/>
          </a:xfrm>
        </p:spPr>
        <p:txBody>
          <a:bodyPr/>
          <a:lstStyle/>
          <a:p>
            <a:r>
              <a:rPr lang="en-US" dirty="0"/>
              <a:t>Purpose: Obtain information from agency employees, HR and leadership regarding their HR needs (i.e., recruitment, compensation, benefits, etc.) to assist us in determining resources.</a:t>
            </a:r>
          </a:p>
          <a:p>
            <a:r>
              <a:rPr lang="en-US" dirty="0"/>
              <a:t>This information will be used to:</a:t>
            </a:r>
          </a:p>
          <a:p>
            <a:pPr lvl="1"/>
            <a:r>
              <a:rPr lang="en-US" dirty="0"/>
              <a:t>Inform the HR Operating Model and ensure we have mapped out what the needs are;</a:t>
            </a:r>
          </a:p>
          <a:p>
            <a:pPr lvl="1"/>
            <a:r>
              <a:rPr lang="en-US" dirty="0"/>
              <a:t>Assess current levels of service; and,</a:t>
            </a:r>
          </a:p>
          <a:p>
            <a:pPr lvl="1"/>
            <a:r>
              <a:rPr lang="en-US" dirty="0"/>
              <a:t>Ensure appropriate resources are dedicated to meet agency needs.</a:t>
            </a:r>
          </a:p>
          <a:p>
            <a:r>
              <a:rPr lang="en-US" dirty="0"/>
              <a:t>Next steps: We have a draft survey that we are reviewing and will schedule time to review the survey prior to sending it out.</a:t>
            </a:r>
          </a:p>
        </p:txBody>
      </p:sp>
      <p:pic>
        <p:nvPicPr>
          <p:cNvPr id="7" name="Picture 6">
            <a:extLst>
              <a:ext uri="{FF2B5EF4-FFF2-40B4-BE49-F238E27FC236}">
                <a16:creationId xmlns:a16="http://schemas.microsoft.com/office/drawing/2014/main" id="{0D648571-0F38-4135-873E-8978A27EF11E}"/>
              </a:ext>
            </a:extLst>
          </p:cNvPr>
          <p:cNvPicPr>
            <a:picLocks noChangeAspect="1"/>
          </p:cNvPicPr>
          <p:nvPr/>
        </p:nvPicPr>
        <p:blipFill>
          <a:blip r:embed="rId2"/>
          <a:stretch>
            <a:fillRect/>
          </a:stretch>
        </p:blipFill>
        <p:spPr>
          <a:xfrm>
            <a:off x="368505" y="338328"/>
            <a:ext cx="2555612" cy="374049"/>
          </a:xfrm>
          <a:prstGeom prst="rect">
            <a:avLst/>
          </a:prstGeom>
        </p:spPr>
      </p:pic>
    </p:spTree>
    <p:extLst>
      <p:ext uri="{BB962C8B-B14F-4D97-AF65-F5344CB8AC3E}">
        <p14:creationId xmlns:p14="http://schemas.microsoft.com/office/powerpoint/2010/main" val="4028433580"/>
      </p:ext>
    </p:extLst>
  </p:cSld>
  <p:clrMapOvr>
    <a:masterClrMapping/>
  </p:clrMapOvr>
</p:sld>
</file>

<file path=ppt/theme/theme1.xml><?xml version="1.0" encoding="utf-8"?>
<a:theme xmlns:a="http://schemas.openxmlformats.org/drawingml/2006/main" name="Office Theme">
  <a:themeElements>
    <a:clrScheme name="Custom 59">
      <a:dk1>
        <a:srgbClr val="000000"/>
      </a:dk1>
      <a:lt1>
        <a:sysClr val="window" lastClr="FFFFFF"/>
      </a:lt1>
      <a:dk2>
        <a:srgbClr val="8439BD"/>
      </a:dk2>
      <a:lt2>
        <a:srgbClr val="FFFFFF"/>
      </a:lt2>
      <a:accent1>
        <a:srgbClr val="0EABB7"/>
      </a:accent1>
      <a:accent2>
        <a:srgbClr val="4868E5"/>
      </a:accent2>
      <a:accent3>
        <a:srgbClr val="20A472"/>
      </a:accent3>
      <a:accent4>
        <a:srgbClr val="B13DC8"/>
      </a:accent4>
      <a:accent5>
        <a:srgbClr val="172DA6"/>
      </a:accent5>
      <a:accent6>
        <a:srgbClr val="00B0F0"/>
      </a:accent6>
      <a:hlink>
        <a:srgbClr val="00B0F0"/>
      </a:hlink>
      <a:folHlink>
        <a:srgbClr val="B036B3"/>
      </a:folHlink>
    </a:clrScheme>
    <a:fontScheme name="Custom 26">
      <a:majorFont>
        <a:latin typeface="Speak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lor-coded organization chart_tf56610394_Win32_LW_v3" id="{0726C57D-7AC2-4DA7-99C4-454990AC7154}" vid="{87D2143D-31C4-4D37-A7B4-6A48D0F3F9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5" ma:contentTypeDescription="Create a new document." ma:contentTypeScope="" ma:versionID="6303841d91754ae9e45eab54773e3b1c">
  <xsd:schema xmlns:xsd="http://www.w3.org/2001/XMLSchema" xmlns:xs="http://www.w3.org/2001/XMLSchema" xmlns:p="http://schemas.microsoft.com/office/2006/metadata/properties" xmlns:ns1="http://schemas.microsoft.com/sharepoint/v3" xmlns:ns2="71af3243-3dd4-4a8d-8c0d-dd76da1f02a5" xmlns:ns3="16c05727-aa75-4e4a-9b5f-8a80a1165891" targetNamespace="http://schemas.microsoft.com/office/2006/metadata/properties" ma:root="true" ma:fieldsID="21f069cdc2b493a90fc663fd3b6884b6" ns1:_="" ns2:_="" ns3:_="">
    <xsd:import namespace="http://schemas.microsoft.com/sharepoint/v3"/>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CCA9BA1-EB6B-4AFB-AB4A-CD1199EAE77C}">
  <ds:schemaRefs>
    <ds:schemaRef ds:uri="http://schemas.microsoft.com/office/2006/documentManagement/types"/>
    <ds:schemaRef ds:uri="http://schemas.microsoft.com/office/2006/metadata/properties"/>
    <ds:schemaRef ds:uri="http://purl.org/dc/dcmitype/"/>
    <ds:schemaRef ds:uri="71af3243-3dd4-4a8d-8c0d-dd76da1f02a5"/>
    <ds:schemaRef ds:uri="http://schemas.openxmlformats.org/package/2006/metadata/core-properties"/>
    <ds:schemaRef ds:uri="http://purl.org/dc/elements/1.1/"/>
    <ds:schemaRef ds:uri="16c05727-aa75-4e4a-9b5f-8a80a1165891"/>
    <ds:schemaRef ds:uri="http://schemas.microsoft.com/office/infopath/2007/PartnerControls"/>
    <ds:schemaRef ds:uri="http://schemas.microsoft.com/sharepoint/v3"/>
    <ds:schemaRef ds:uri="http://www.w3.org/XML/1998/namespace"/>
    <ds:schemaRef ds:uri="http://purl.org/dc/terms/"/>
  </ds:schemaRefs>
</ds:datastoreItem>
</file>

<file path=customXml/itemProps2.xml><?xml version="1.0" encoding="utf-8"?>
<ds:datastoreItem xmlns:ds="http://schemas.openxmlformats.org/officeDocument/2006/customXml" ds:itemID="{76F22EDB-1360-44A6-B0E8-56E159794155}">
  <ds:schemaRefs>
    <ds:schemaRef ds:uri="http://schemas.microsoft.com/sharepoint/v3/contenttype/forms"/>
  </ds:schemaRefs>
</ds:datastoreItem>
</file>

<file path=customXml/itemProps3.xml><?xml version="1.0" encoding="utf-8"?>
<ds:datastoreItem xmlns:ds="http://schemas.openxmlformats.org/officeDocument/2006/customXml" ds:itemID="{FF8D3F14-9459-4B2B-B98E-3BA69499B2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Color-coded organization chart</Template>
  <TotalTime>2931</TotalTime>
  <Words>887</Words>
  <Application>Microsoft Office PowerPoint</Application>
  <PresentationFormat>Widescreen</PresentationFormat>
  <Paragraphs>151</Paragraphs>
  <Slides>11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Avenir Next LT Pro Light</vt:lpstr>
      <vt:lpstr>Calibri</vt:lpstr>
      <vt:lpstr>Speak Pro</vt:lpstr>
      <vt:lpstr>Office Theme</vt:lpstr>
      <vt:lpstr>HR Modernization Update Fall 2021 DHR Forum October 20, 2021  By: Janelle White, Bureau Chief</vt:lpstr>
      <vt:lpstr>The Purpose of Luma &amp; Modernization</vt:lpstr>
      <vt:lpstr>PowerPoint Presentation</vt:lpstr>
      <vt:lpstr>Luma &amp; Modernization Timeline</vt:lpstr>
      <vt:lpstr>PowerPoint Presentation</vt:lpstr>
      <vt:lpstr>Next Steps: HR Operating Model</vt:lpstr>
      <vt:lpstr>Q&amp;A: HR Modernization</vt:lpstr>
      <vt:lpstr>Q&amp;A: HR Modernization</vt:lpstr>
      <vt:lpstr>Agency HR Needs Survey</vt:lpstr>
      <vt:lpstr>Next Steps: HR Modernization</vt:lpstr>
      <vt:lpstr>Questions and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Janelle White</dc:creator>
  <cp:lastModifiedBy>Janelle White</cp:lastModifiedBy>
  <cp:revision>41</cp:revision>
  <cp:lastPrinted>2021-08-25T22:55:20Z</cp:lastPrinted>
  <dcterms:created xsi:type="dcterms:W3CDTF">2021-08-18T21:51:15Z</dcterms:created>
  <dcterms:modified xsi:type="dcterms:W3CDTF">2021-10-18T22:10:53Z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