
<file path=[Content_Types].xml><?xml version="1.0" encoding="utf-8"?>
<Types xmlns="http://schemas.openxmlformats.org/package/2006/content-types">
  <Default Extension="rels" ContentType="application/vnd.openxmlformats-package.relationships+xml"/>
  <Default Extension="tif" ContentType="image/tiff"/>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4777" r:id="rId4"/>
  </p:sldMasterIdLst>
  <p:notesMasterIdLst>
    <p:notesMasterId r:id="rId16"/>
  </p:notesMasterIdLst>
  <p:handoutMasterIdLst>
    <p:handoutMasterId r:id="rId17"/>
  </p:handoutMasterIdLst>
  <p:sldIdLst>
    <p:sldId id="309" r:id="rId5"/>
    <p:sldId id="305" r:id="rId6"/>
    <p:sldId id="304" r:id="rId7"/>
    <p:sldId id="301" r:id="rId8"/>
    <p:sldId id="297" r:id="rId9"/>
    <p:sldId id="303" r:id="rId10"/>
    <p:sldId id="311" r:id="rId11"/>
    <p:sldId id="312" r:id="rId12"/>
    <p:sldId id="307" r:id="rId13"/>
    <p:sldId id="310" r:id="rId14"/>
    <p:sldId id="308" r:id="rId15"/>
  </p:sldIdLst>
  <p:sldSz cx="12192000" cy="6858000"/>
  <p:notesSz cx="7010400" cy="92360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pos="6264" userDrawn="1">
          <p15:clr>
            <a:srgbClr val="A4A3A4"/>
          </p15:clr>
        </p15:guide>
        <p15:guide id="2" orient="horz" pos="360" userDrawn="1">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2" name="Author" initials="A" lastIdx="0" clrIdx="1"/>
  <p:cmAuthor id="3" name="Janelle White" initials="JW" lastIdx="1" clrIdx="2">
    <p:extLst>
      <p:ext uri="{19B8F6BF-5375-455C-9EA6-DF929625EA0E}">
        <p15:presenceInfo xmlns:p15="http://schemas.microsoft.com/office/powerpoint/2012/main" userId="S::jwhite@ics.idaho.gov::347137f9-767a-41b1-998a-5f3b5549b17f"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9FCFD"/>
    <a:srgbClr val="C1CCF6"/>
    <a:srgbClr val="D5BAEB"/>
    <a:srgbClr val="8E9DEF"/>
    <a:srgbClr val="A6EDD2"/>
    <a:srgbClr val="A3E6FF"/>
    <a:srgbClr val="FFFFFF"/>
    <a:srgbClr val="E0B1E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4568" autoAdjust="0"/>
    <p:restoredTop sz="96357" autoAdjust="0"/>
  </p:normalViewPr>
  <p:slideViewPr>
    <p:cSldViewPr snapToGrid="0">
      <p:cViewPr varScale="1">
        <p:scale>
          <a:sx n="95" d="100"/>
          <a:sy n="95" d="100"/>
        </p:scale>
        <p:origin x="102" y="414"/>
      </p:cViewPr>
      <p:guideLst>
        <p:guide pos="6264"/>
        <p:guide orient="horz" pos="360"/>
      </p:guideLst>
    </p:cSldViewPr>
  </p:slideViewPr>
  <p:outlineViewPr>
    <p:cViewPr>
      <p:scale>
        <a:sx n="33" d="100"/>
        <a:sy n="33" d="100"/>
      </p:scale>
      <p:origin x="0" y="0"/>
    </p:cViewPr>
  </p:outlineViewPr>
  <p:notesTextViewPr>
    <p:cViewPr>
      <p:scale>
        <a:sx n="1" d="1"/>
        <a:sy n="1" d="1"/>
      </p:scale>
      <p:origin x="0" y="0"/>
    </p:cViewPr>
  </p:notesTextViewPr>
  <p:sorterViewPr>
    <p:cViewPr varScale="1">
      <p:scale>
        <a:sx n="100" d="100"/>
        <a:sy n="100" d="100"/>
      </p:scale>
      <p:origin x="0" y="0"/>
    </p:cViewPr>
  </p:sorterViewPr>
  <p:notesViewPr>
    <p:cSldViewPr snapToGrid="0">
      <p:cViewPr varScale="1">
        <p:scale>
          <a:sx n="65" d="100"/>
          <a:sy n="65" d="100"/>
        </p:scale>
        <p:origin x="2410" y="38"/>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commentAuthors" Target="commentAuthors.xml"/><Relationship Id="rId3" Type="http://schemas.openxmlformats.org/officeDocument/2006/relationships/customXml" Target="../customXml/item3.xml"/><Relationship Id="rId21" Type="http://schemas.openxmlformats.org/officeDocument/2006/relationships/theme" Target="theme/theme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handoutMaster" Target="handoutMasters/handoutMaster1.xml"/><Relationship Id="rId2" Type="http://schemas.openxmlformats.org/officeDocument/2006/relationships/customXml" Target="../customXml/item2.xml"/><Relationship Id="rId16" Type="http://schemas.openxmlformats.org/officeDocument/2006/relationships/notesMaster" Target="notesMasters/notesMaster1.xml"/><Relationship Id="rId20"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722C5104-B160-49CA-BBEA-F89DC47F2EDC}"/>
              </a:ext>
            </a:extLst>
          </p:cNvPr>
          <p:cNvSpPr>
            <a:spLocks noGrp="1"/>
          </p:cNvSpPr>
          <p:nvPr>
            <p:ph type="hdr" sz="quarter"/>
          </p:nvPr>
        </p:nvSpPr>
        <p:spPr>
          <a:xfrm>
            <a:off x="0" y="0"/>
            <a:ext cx="3037840" cy="463407"/>
          </a:xfrm>
          <a:prstGeom prst="rect">
            <a:avLst/>
          </a:prstGeom>
        </p:spPr>
        <p:txBody>
          <a:bodyPr vert="horz" lIns="91440" tIns="45720" rIns="91440" bIns="45720" rtlCol="0"/>
          <a:lstStyle>
            <a:lvl1pPr algn="l">
              <a:defRPr sz="1200"/>
            </a:lvl1pPr>
          </a:lstStyle>
          <a:p>
            <a:endParaRPr lang="en-US" dirty="0"/>
          </a:p>
        </p:txBody>
      </p:sp>
      <p:sp>
        <p:nvSpPr>
          <p:cNvPr id="3" name="Date Placeholder 2">
            <a:extLst>
              <a:ext uri="{FF2B5EF4-FFF2-40B4-BE49-F238E27FC236}">
                <a16:creationId xmlns:a16="http://schemas.microsoft.com/office/drawing/2014/main" id="{8FA77B3F-59DC-4CD3-9EDD-457BB0F4ED65}"/>
              </a:ext>
            </a:extLst>
          </p:cNvPr>
          <p:cNvSpPr>
            <a:spLocks noGrp="1"/>
          </p:cNvSpPr>
          <p:nvPr>
            <p:ph type="dt" sz="quarter" idx="1"/>
          </p:nvPr>
        </p:nvSpPr>
        <p:spPr>
          <a:xfrm>
            <a:off x="3970938" y="0"/>
            <a:ext cx="3037840" cy="463407"/>
          </a:xfrm>
          <a:prstGeom prst="rect">
            <a:avLst/>
          </a:prstGeom>
        </p:spPr>
        <p:txBody>
          <a:bodyPr vert="horz" lIns="91440" tIns="45720" rIns="91440" bIns="45720" rtlCol="0"/>
          <a:lstStyle>
            <a:lvl1pPr algn="r">
              <a:defRPr sz="1200"/>
            </a:lvl1pPr>
          </a:lstStyle>
          <a:p>
            <a:fld id="{CB7AD89C-BB88-48A3-A1C9-D13CF625B286}" type="datetimeFigureOut">
              <a:rPr lang="en-US" smtClean="0"/>
              <a:t>10/18/2021</a:t>
            </a:fld>
            <a:endParaRPr lang="en-US" dirty="0"/>
          </a:p>
        </p:txBody>
      </p:sp>
      <p:sp>
        <p:nvSpPr>
          <p:cNvPr id="4" name="Footer Placeholder 3">
            <a:extLst>
              <a:ext uri="{FF2B5EF4-FFF2-40B4-BE49-F238E27FC236}">
                <a16:creationId xmlns:a16="http://schemas.microsoft.com/office/drawing/2014/main" id="{91D14D80-1829-4047-8B70-CA13F85B2A6E}"/>
              </a:ext>
            </a:extLst>
          </p:cNvPr>
          <p:cNvSpPr>
            <a:spLocks noGrp="1"/>
          </p:cNvSpPr>
          <p:nvPr>
            <p:ph type="ftr" sz="quarter" idx="2"/>
          </p:nvPr>
        </p:nvSpPr>
        <p:spPr>
          <a:xfrm>
            <a:off x="0" y="8772669"/>
            <a:ext cx="3037840" cy="463406"/>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a:extLst>
              <a:ext uri="{FF2B5EF4-FFF2-40B4-BE49-F238E27FC236}">
                <a16:creationId xmlns:a16="http://schemas.microsoft.com/office/drawing/2014/main" id="{A19C54F4-FD5F-49B3-9277-2EBC1373BAEF}"/>
              </a:ext>
            </a:extLst>
          </p:cNvPr>
          <p:cNvSpPr>
            <a:spLocks noGrp="1"/>
          </p:cNvSpPr>
          <p:nvPr>
            <p:ph type="sldNum" sz="quarter" idx="3"/>
          </p:nvPr>
        </p:nvSpPr>
        <p:spPr>
          <a:xfrm>
            <a:off x="3970938" y="8772669"/>
            <a:ext cx="3037840" cy="463406"/>
          </a:xfrm>
          <a:prstGeom prst="rect">
            <a:avLst/>
          </a:prstGeom>
        </p:spPr>
        <p:txBody>
          <a:bodyPr vert="horz" lIns="91440" tIns="45720" rIns="91440" bIns="45720" rtlCol="0" anchor="b"/>
          <a:lstStyle>
            <a:lvl1pPr algn="r">
              <a:defRPr sz="1200"/>
            </a:lvl1pPr>
          </a:lstStyle>
          <a:p>
            <a:fld id="{A537205A-E1E8-4792-BFE4-BDA00885454D}" type="slidenum">
              <a:rPr lang="en-US" smtClean="0"/>
              <a:t>‹#›</a:t>
            </a:fld>
            <a:endParaRPr lang="en-US" dirty="0"/>
          </a:p>
        </p:txBody>
      </p:sp>
    </p:spTree>
    <p:extLst>
      <p:ext uri="{BB962C8B-B14F-4D97-AF65-F5344CB8AC3E}">
        <p14:creationId xmlns:p14="http://schemas.microsoft.com/office/powerpoint/2010/main" val="137298261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3407"/>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970938" y="0"/>
            <a:ext cx="3037840" cy="463407"/>
          </a:xfrm>
          <a:prstGeom prst="rect">
            <a:avLst/>
          </a:prstGeom>
        </p:spPr>
        <p:txBody>
          <a:bodyPr vert="horz" lIns="91440" tIns="45720" rIns="91440" bIns="45720" rtlCol="0"/>
          <a:lstStyle>
            <a:lvl1pPr algn="r">
              <a:defRPr sz="1200"/>
            </a:lvl1pPr>
          </a:lstStyle>
          <a:p>
            <a:fld id="{EFD09F21-8F1F-4129-8AEA-7EF5D9ADF331}" type="datetimeFigureOut">
              <a:rPr lang="en-US" smtClean="0"/>
              <a:t>10/18/2021</a:t>
            </a:fld>
            <a:endParaRPr lang="en-US" dirty="0"/>
          </a:p>
        </p:txBody>
      </p:sp>
      <p:sp>
        <p:nvSpPr>
          <p:cNvPr id="4" name="Slide Image Placeholder 3"/>
          <p:cNvSpPr>
            <a:spLocks noGrp="1" noRot="1" noChangeAspect="1"/>
          </p:cNvSpPr>
          <p:nvPr>
            <p:ph type="sldImg" idx="2"/>
          </p:nvPr>
        </p:nvSpPr>
        <p:spPr>
          <a:xfrm>
            <a:off x="735013" y="1154113"/>
            <a:ext cx="5540375" cy="3116262"/>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701040" y="4444861"/>
            <a:ext cx="5608320" cy="3636705"/>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772669"/>
            <a:ext cx="3037840" cy="463406"/>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8" y="8772669"/>
            <a:ext cx="3037840" cy="463406"/>
          </a:xfrm>
          <a:prstGeom prst="rect">
            <a:avLst/>
          </a:prstGeom>
        </p:spPr>
        <p:txBody>
          <a:bodyPr vert="horz" lIns="91440" tIns="45720" rIns="91440" bIns="45720" rtlCol="0" anchor="b"/>
          <a:lstStyle>
            <a:lvl1pPr algn="r">
              <a:defRPr sz="1200"/>
            </a:lvl1pPr>
          </a:lstStyle>
          <a:p>
            <a:fld id="{B32C31BA-67D8-413F-A5DD-028125073D1D}" type="slidenum">
              <a:rPr lang="en-US" smtClean="0"/>
              <a:t>‹#›</a:t>
            </a:fld>
            <a:endParaRPr lang="en-US" dirty="0"/>
          </a:p>
        </p:txBody>
      </p:sp>
    </p:spTree>
    <p:extLst>
      <p:ext uri="{BB962C8B-B14F-4D97-AF65-F5344CB8AC3E}">
        <p14:creationId xmlns:p14="http://schemas.microsoft.com/office/powerpoint/2010/main" val="415508554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32C31BA-67D8-413F-A5DD-028125073D1D}" type="slidenum">
              <a:rPr lang="en-US" smtClean="0"/>
              <a:t>1</a:t>
            </a:fld>
            <a:endParaRPr lang="en-US" dirty="0"/>
          </a:p>
        </p:txBody>
      </p:sp>
    </p:spTree>
    <p:extLst>
      <p:ext uri="{BB962C8B-B14F-4D97-AF65-F5344CB8AC3E}">
        <p14:creationId xmlns:p14="http://schemas.microsoft.com/office/powerpoint/2010/main" val="312637565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32C31BA-67D8-413F-A5DD-028125073D1D}" type="slidenum">
              <a:rPr lang="en-US" smtClean="0"/>
              <a:t>2</a:t>
            </a:fld>
            <a:endParaRPr lang="en-US" dirty="0"/>
          </a:p>
        </p:txBody>
      </p:sp>
    </p:spTree>
    <p:extLst>
      <p:ext uri="{BB962C8B-B14F-4D97-AF65-F5344CB8AC3E}">
        <p14:creationId xmlns:p14="http://schemas.microsoft.com/office/powerpoint/2010/main" val="254298546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32C31BA-67D8-413F-A5DD-028125073D1D}" type="slidenum">
              <a:rPr lang="en-US" smtClean="0"/>
              <a:t>3</a:t>
            </a:fld>
            <a:endParaRPr lang="en-US" dirty="0"/>
          </a:p>
        </p:txBody>
      </p:sp>
    </p:spTree>
    <p:extLst>
      <p:ext uri="{BB962C8B-B14F-4D97-AF65-F5344CB8AC3E}">
        <p14:creationId xmlns:p14="http://schemas.microsoft.com/office/powerpoint/2010/main" val="91233168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32C31BA-67D8-413F-A5DD-028125073D1D}" type="slidenum">
              <a:rPr lang="en-US" smtClean="0"/>
              <a:t>5</a:t>
            </a:fld>
            <a:endParaRPr lang="en-US" dirty="0"/>
          </a:p>
        </p:txBody>
      </p:sp>
    </p:spTree>
    <p:extLst>
      <p:ext uri="{BB962C8B-B14F-4D97-AF65-F5344CB8AC3E}">
        <p14:creationId xmlns:p14="http://schemas.microsoft.com/office/powerpoint/2010/main" val="79655138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CC1534-9D13-43E9-BC8B-5694C28527ED}"/>
              </a:ext>
            </a:extLst>
          </p:cNvPr>
          <p:cNvSpPr>
            <a:spLocks noGrp="1"/>
          </p:cNvSpPr>
          <p:nvPr>
            <p:ph type="title" hasCustomPrompt="1"/>
          </p:nvPr>
        </p:nvSpPr>
        <p:spPr>
          <a:xfrm>
            <a:off x="495737" y="308698"/>
            <a:ext cx="5238313" cy="853352"/>
          </a:xfrm>
        </p:spPr>
        <p:txBody>
          <a:bodyPr>
            <a:noAutofit/>
          </a:bodyPr>
          <a:lstStyle>
            <a:lvl1pPr>
              <a:defRPr sz="3600" b="1"/>
            </a:lvl1pPr>
          </a:lstStyle>
          <a:p>
            <a:r>
              <a:rPr lang="en-US" dirty="0"/>
              <a:t>CLICK TO EDIT MASTER TITLE STYLE</a:t>
            </a:r>
          </a:p>
        </p:txBody>
      </p:sp>
      <p:sp>
        <p:nvSpPr>
          <p:cNvPr id="3" name="Date Placeholder 2">
            <a:extLst>
              <a:ext uri="{FF2B5EF4-FFF2-40B4-BE49-F238E27FC236}">
                <a16:creationId xmlns:a16="http://schemas.microsoft.com/office/drawing/2014/main" id="{F63A8573-17E8-4191-86F9-ABE0BA27938B}"/>
              </a:ext>
            </a:extLst>
          </p:cNvPr>
          <p:cNvSpPr>
            <a:spLocks noGrp="1"/>
          </p:cNvSpPr>
          <p:nvPr>
            <p:ph type="dt" sz="half" idx="10"/>
          </p:nvPr>
        </p:nvSpPr>
        <p:spPr/>
        <p:txBody>
          <a:bodyPr/>
          <a:lstStyle/>
          <a:p>
            <a:fld id="{7B8DE5F0-A58C-4C0D-8F98-06E7D24EC49B}" type="datetime1">
              <a:rPr lang="en-US" noProof="0" smtClean="0"/>
              <a:t>10/18/2021</a:t>
            </a:fld>
            <a:endParaRPr lang="en-US" noProof="0" dirty="0"/>
          </a:p>
        </p:txBody>
      </p:sp>
      <p:sp>
        <p:nvSpPr>
          <p:cNvPr id="4" name="Footer Placeholder 3">
            <a:extLst>
              <a:ext uri="{FF2B5EF4-FFF2-40B4-BE49-F238E27FC236}">
                <a16:creationId xmlns:a16="http://schemas.microsoft.com/office/drawing/2014/main" id="{83D92FA6-D8B1-4403-B9DD-E60A4F351012}"/>
              </a:ext>
            </a:extLst>
          </p:cNvPr>
          <p:cNvSpPr>
            <a:spLocks noGrp="1"/>
          </p:cNvSpPr>
          <p:nvPr>
            <p:ph type="ftr" sz="quarter" idx="11"/>
          </p:nvPr>
        </p:nvSpPr>
        <p:spPr/>
        <p:txBody>
          <a:bodyPr/>
          <a:lstStyle/>
          <a:p>
            <a:endParaRPr lang="en-US" noProof="0" dirty="0"/>
          </a:p>
        </p:txBody>
      </p:sp>
      <p:sp>
        <p:nvSpPr>
          <p:cNvPr id="5" name="Slide Number Placeholder 4">
            <a:extLst>
              <a:ext uri="{FF2B5EF4-FFF2-40B4-BE49-F238E27FC236}">
                <a16:creationId xmlns:a16="http://schemas.microsoft.com/office/drawing/2014/main" id="{70C2CB2D-6860-4817-B66C-9C44DC4CAE22}"/>
              </a:ext>
            </a:extLst>
          </p:cNvPr>
          <p:cNvSpPr>
            <a:spLocks noGrp="1"/>
          </p:cNvSpPr>
          <p:nvPr>
            <p:ph type="sldNum" sz="quarter" idx="12"/>
          </p:nvPr>
        </p:nvSpPr>
        <p:spPr/>
        <p:txBody>
          <a:bodyPr/>
          <a:lstStyle/>
          <a:p>
            <a:fld id="{7966EA62-41C5-4F9A-A915-5B0BC739C923}" type="slidenum">
              <a:rPr lang="en-US" noProof="0" smtClean="0"/>
              <a:t>‹#›</a:t>
            </a:fld>
            <a:endParaRPr lang="en-US" noProof="0" dirty="0"/>
          </a:p>
        </p:txBody>
      </p:sp>
      <p:sp>
        <p:nvSpPr>
          <p:cNvPr id="8" name="Text Placeholder 7">
            <a:extLst>
              <a:ext uri="{FF2B5EF4-FFF2-40B4-BE49-F238E27FC236}">
                <a16:creationId xmlns:a16="http://schemas.microsoft.com/office/drawing/2014/main" id="{183C82E0-1F49-4A07-A8B3-E2F2CBAC03B1}"/>
              </a:ext>
            </a:extLst>
          </p:cNvPr>
          <p:cNvSpPr>
            <a:spLocks noGrp="1"/>
          </p:cNvSpPr>
          <p:nvPr>
            <p:ph type="body" sz="quarter" idx="13"/>
          </p:nvPr>
        </p:nvSpPr>
        <p:spPr>
          <a:xfrm>
            <a:off x="495737" y="979487"/>
            <a:ext cx="3581400" cy="365126"/>
          </a:xfrm>
        </p:spPr>
        <p:txBody>
          <a:bodyPr>
            <a:noAutofit/>
          </a:bodyPr>
          <a:lstStyle>
            <a:lvl1pPr marL="0" indent="0">
              <a:spcBef>
                <a:spcPts val="900"/>
              </a:spcBef>
              <a:buNone/>
              <a:defRPr sz="2000" b="1">
                <a:latin typeface="+mj-lt"/>
              </a:defRPr>
            </a:lvl1pPr>
          </a:lstStyle>
          <a:p>
            <a:pPr lvl="0"/>
            <a:r>
              <a:rPr lang="en-US"/>
              <a:t>Click to edit Master text styles</a:t>
            </a:r>
          </a:p>
        </p:txBody>
      </p:sp>
    </p:spTree>
    <p:extLst>
      <p:ext uri="{BB962C8B-B14F-4D97-AF65-F5344CB8AC3E}">
        <p14:creationId xmlns:p14="http://schemas.microsoft.com/office/powerpoint/2010/main" val="144521030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CC1534-9D13-43E9-BC8B-5694C28527ED}"/>
              </a:ext>
            </a:extLst>
          </p:cNvPr>
          <p:cNvSpPr>
            <a:spLocks noGrp="1"/>
          </p:cNvSpPr>
          <p:nvPr>
            <p:ph type="title" hasCustomPrompt="1"/>
          </p:nvPr>
        </p:nvSpPr>
        <p:spPr>
          <a:xfrm>
            <a:off x="495737" y="308698"/>
            <a:ext cx="5238313" cy="853352"/>
          </a:xfrm>
        </p:spPr>
        <p:txBody>
          <a:bodyPr>
            <a:noAutofit/>
          </a:bodyPr>
          <a:lstStyle>
            <a:lvl1pPr>
              <a:defRPr sz="3600" b="1"/>
            </a:lvl1pPr>
          </a:lstStyle>
          <a:p>
            <a:r>
              <a:rPr lang="en-US" dirty="0"/>
              <a:t>CLICK TO EDIT MASTER TITLE STYLE</a:t>
            </a:r>
          </a:p>
        </p:txBody>
      </p:sp>
      <p:sp>
        <p:nvSpPr>
          <p:cNvPr id="3" name="Date Placeholder 2">
            <a:extLst>
              <a:ext uri="{FF2B5EF4-FFF2-40B4-BE49-F238E27FC236}">
                <a16:creationId xmlns:a16="http://schemas.microsoft.com/office/drawing/2014/main" id="{F63A8573-17E8-4191-86F9-ABE0BA27938B}"/>
              </a:ext>
            </a:extLst>
          </p:cNvPr>
          <p:cNvSpPr>
            <a:spLocks noGrp="1"/>
          </p:cNvSpPr>
          <p:nvPr>
            <p:ph type="dt" sz="half" idx="10"/>
          </p:nvPr>
        </p:nvSpPr>
        <p:spPr/>
        <p:txBody>
          <a:bodyPr/>
          <a:lstStyle/>
          <a:p>
            <a:fld id="{32C9D7F2-2A35-4005-AAED-2D8AAA590FA7}" type="datetime1">
              <a:rPr lang="en-US" noProof="0" smtClean="0"/>
              <a:t>10/18/2021</a:t>
            </a:fld>
            <a:endParaRPr lang="en-US" noProof="0" dirty="0"/>
          </a:p>
        </p:txBody>
      </p:sp>
      <p:sp>
        <p:nvSpPr>
          <p:cNvPr id="4" name="Footer Placeholder 3">
            <a:extLst>
              <a:ext uri="{FF2B5EF4-FFF2-40B4-BE49-F238E27FC236}">
                <a16:creationId xmlns:a16="http://schemas.microsoft.com/office/drawing/2014/main" id="{83D92FA6-D8B1-4403-B9DD-E60A4F351012}"/>
              </a:ext>
            </a:extLst>
          </p:cNvPr>
          <p:cNvSpPr>
            <a:spLocks noGrp="1"/>
          </p:cNvSpPr>
          <p:nvPr>
            <p:ph type="ftr" sz="quarter" idx="11"/>
          </p:nvPr>
        </p:nvSpPr>
        <p:spPr/>
        <p:txBody>
          <a:bodyPr/>
          <a:lstStyle/>
          <a:p>
            <a:endParaRPr lang="en-US" noProof="0" dirty="0"/>
          </a:p>
        </p:txBody>
      </p:sp>
      <p:sp>
        <p:nvSpPr>
          <p:cNvPr id="5" name="Slide Number Placeholder 4">
            <a:extLst>
              <a:ext uri="{FF2B5EF4-FFF2-40B4-BE49-F238E27FC236}">
                <a16:creationId xmlns:a16="http://schemas.microsoft.com/office/drawing/2014/main" id="{70C2CB2D-6860-4817-B66C-9C44DC4CAE22}"/>
              </a:ext>
            </a:extLst>
          </p:cNvPr>
          <p:cNvSpPr>
            <a:spLocks noGrp="1"/>
          </p:cNvSpPr>
          <p:nvPr>
            <p:ph type="sldNum" sz="quarter" idx="12"/>
          </p:nvPr>
        </p:nvSpPr>
        <p:spPr/>
        <p:txBody>
          <a:bodyPr/>
          <a:lstStyle/>
          <a:p>
            <a:fld id="{7966EA62-41C5-4F9A-A915-5B0BC739C923}" type="slidenum">
              <a:rPr lang="en-US" noProof="0" smtClean="0"/>
              <a:t>‹#›</a:t>
            </a:fld>
            <a:endParaRPr lang="en-US" noProof="0" dirty="0"/>
          </a:p>
        </p:txBody>
      </p:sp>
      <p:sp>
        <p:nvSpPr>
          <p:cNvPr id="8" name="Text Placeholder 7">
            <a:extLst>
              <a:ext uri="{FF2B5EF4-FFF2-40B4-BE49-F238E27FC236}">
                <a16:creationId xmlns:a16="http://schemas.microsoft.com/office/drawing/2014/main" id="{183C82E0-1F49-4A07-A8B3-E2F2CBAC03B1}"/>
              </a:ext>
            </a:extLst>
          </p:cNvPr>
          <p:cNvSpPr>
            <a:spLocks noGrp="1"/>
          </p:cNvSpPr>
          <p:nvPr>
            <p:ph type="body" sz="quarter" idx="13"/>
          </p:nvPr>
        </p:nvSpPr>
        <p:spPr>
          <a:xfrm>
            <a:off x="495737" y="979487"/>
            <a:ext cx="3581400" cy="365126"/>
          </a:xfrm>
        </p:spPr>
        <p:txBody>
          <a:bodyPr>
            <a:noAutofit/>
          </a:bodyPr>
          <a:lstStyle>
            <a:lvl1pPr marL="0" indent="0">
              <a:spcBef>
                <a:spcPts val="900"/>
              </a:spcBef>
              <a:buNone/>
              <a:defRPr sz="2000" b="1">
                <a:latin typeface="+mj-lt"/>
              </a:defRPr>
            </a:lvl1pPr>
          </a:lstStyle>
          <a:p>
            <a:pPr lvl="0"/>
            <a:r>
              <a:rPr lang="en-US"/>
              <a:t>Click to edit Master text styles</a:t>
            </a:r>
          </a:p>
        </p:txBody>
      </p:sp>
      <p:sp>
        <p:nvSpPr>
          <p:cNvPr id="7" name="Content Placeholder 6">
            <a:extLst>
              <a:ext uri="{FF2B5EF4-FFF2-40B4-BE49-F238E27FC236}">
                <a16:creationId xmlns:a16="http://schemas.microsoft.com/office/drawing/2014/main" id="{2DC4173A-9EF2-4DB4-AE8D-0202037CB0DC}"/>
              </a:ext>
            </a:extLst>
          </p:cNvPr>
          <p:cNvSpPr>
            <a:spLocks noGrp="1"/>
          </p:cNvSpPr>
          <p:nvPr>
            <p:ph sz="quarter" idx="14"/>
          </p:nvPr>
        </p:nvSpPr>
        <p:spPr>
          <a:xfrm>
            <a:off x="495300" y="1543050"/>
            <a:ext cx="11353800" cy="47339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86044879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22D4183-9737-47D0-A399-C54D7F7C4C0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A1E3A5CB-DFC3-4FD4-B13D-480B9D57772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750C37A-64D2-409F-A58F-B4B1F1F3495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EF6BFF2-89B1-4DC1-B432-B6FAEA41EEB1}" type="datetime1">
              <a:rPr lang="en-US" noProof="0" smtClean="0"/>
              <a:t>10/18/2021</a:t>
            </a:fld>
            <a:endParaRPr lang="en-US" noProof="0" dirty="0"/>
          </a:p>
        </p:txBody>
      </p:sp>
      <p:sp>
        <p:nvSpPr>
          <p:cNvPr id="5" name="Footer Placeholder 4">
            <a:extLst>
              <a:ext uri="{FF2B5EF4-FFF2-40B4-BE49-F238E27FC236}">
                <a16:creationId xmlns:a16="http://schemas.microsoft.com/office/drawing/2014/main" id="{C034EBE4-7608-464D-BFA2-97741404DA0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noProof="0" dirty="0"/>
          </a:p>
        </p:txBody>
      </p:sp>
      <p:sp>
        <p:nvSpPr>
          <p:cNvPr id="6" name="Slide Number Placeholder 5">
            <a:extLst>
              <a:ext uri="{FF2B5EF4-FFF2-40B4-BE49-F238E27FC236}">
                <a16:creationId xmlns:a16="http://schemas.microsoft.com/office/drawing/2014/main" id="{B56BEC42-CA83-4077-8D77-E2514DA7230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966EA62-41C5-4F9A-A915-5B0BC739C923}" type="slidenum">
              <a:rPr lang="en-US" noProof="0" smtClean="0"/>
              <a:t>‹#›</a:t>
            </a:fld>
            <a:endParaRPr lang="en-US" noProof="0" dirty="0"/>
          </a:p>
        </p:txBody>
      </p:sp>
    </p:spTree>
    <p:extLst>
      <p:ext uri="{BB962C8B-B14F-4D97-AF65-F5344CB8AC3E}">
        <p14:creationId xmlns:p14="http://schemas.microsoft.com/office/powerpoint/2010/main" val="1167616121"/>
      </p:ext>
    </p:extLst>
  </p:cSld>
  <p:clrMap bg1="lt1" tx1="dk1" bg2="lt2" tx2="dk2" accent1="accent1" accent2="accent2" accent3="accent3" accent4="accent4" accent5="accent5" accent6="accent6" hlink="hlink" folHlink="folHlink"/>
  <p:sldLayoutIdLst>
    <p:sldLayoutId id="2147484803" r:id="rId1"/>
    <p:sldLayoutId id="2147484804" r:id="rId2"/>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1.tif"/><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ti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ti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tif"/><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1.tif"/><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1.ti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tif"/><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1.ti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ti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ti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ti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50" name="Rectangle 49">
            <a:extLst>
              <a:ext uri="{FF2B5EF4-FFF2-40B4-BE49-F238E27FC236}">
                <a16:creationId xmlns:a16="http://schemas.microsoft.com/office/drawing/2014/main" id="{EB270761-CC40-4F3F-A916-7E3BC398934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itle 1">
            <a:extLst>
              <a:ext uri="{FF2B5EF4-FFF2-40B4-BE49-F238E27FC236}">
                <a16:creationId xmlns:a16="http://schemas.microsoft.com/office/drawing/2014/main" id="{DF092739-5B6B-424B-92C8-BE320B95AFFA}"/>
              </a:ext>
            </a:extLst>
          </p:cNvPr>
          <p:cNvSpPr>
            <a:spLocks noGrp="1"/>
          </p:cNvSpPr>
          <p:nvPr>
            <p:ph type="title"/>
          </p:nvPr>
        </p:nvSpPr>
        <p:spPr>
          <a:xfrm>
            <a:off x="1366160" y="4376508"/>
            <a:ext cx="9623404" cy="1257202"/>
          </a:xfrm>
        </p:spPr>
        <p:txBody>
          <a:bodyPr vert="horz" lIns="91440" tIns="45720" rIns="91440" bIns="45720" rtlCol="0" anchor="b">
            <a:normAutofit fontScale="90000"/>
          </a:bodyPr>
          <a:lstStyle/>
          <a:p>
            <a:r>
              <a:rPr lang="en-US" sz="1700" kern="1200">
                <a:solidFill>
                  <a:schemeClr val="tx1"/>
                </a:solidFill>
                <a:latin typeface="+mj-lt"/>
                <a:ea typeface="+mj-ea"/>
                <a:cs typeface="+mj-cs"/>
              </a:rPr>
              <a:t>HR Modernization Update</a:t>
            </a:r>
            <a:br>
              <a:rPr lang="en-US" sz="1700" kern="1200">
                <a:solidFill>
                  <a:schemeClr val="tx1"/>
                </a:solidFill>
                <a:latin typeface="+mj-lt"/>
                <a:ea typeface="+mj-ea"/>
                <a:cs typeface="+mj-cs"/>
              </a:rPr>
            </a:br>
            <a:r>
              <a:rPr lang="en-US" sz="1700" kern="1200">
                <a:solidFill>
                  <a:schemeClr val="tx1"/>
                </a:solidFill>
                <a:latin typeface="+mj-lt"/>
                <a:ea typeface="+mj-ea"/>
                <a:cs typeface="+mj-cs"/>
              </a:rPr>
              <a:t>Fall 2021 DHR Forum</a:t>
            </a:r>
            <a:br>
              <a:rPr lang="en-US" sz="1700" kern="1200">
                <a:solidFill>
                  <a:schemeClr val="tx1"/>
                </a:solidFill>
                <a:latin typeface="+mj-lt"/>
                <a:ea typeface="+mj-ea"/>
                <a:cs typeface="+mj-cs"/>
              </a:rPr>
            </a:br>
            <a:r>
              <a:rPr lang="en-US" sz="1700" kern="1200">
                <a:solidFill>
                  <a:schemeClr val="tx1"/>
                </a:solidFill>
                <a:latin typeface="+mj-lt"/>
                <a:ea typeface="+mj-ea"/>
                <a:cs typeface="+mj-cs"/>
              </a:rPr>
              <a:t>October 20, 2021</a:t>
            </a:r>
            <a:br>
              <a:rPr lang="en-US" sz="1700" kern="1200">
                <a:solidFill>
                  <a:schemeClr val="tx1"/>
                </a:solidFill>
                <a:latin typeface="+mj-lt"/>
                <a:ea typeface="+mj-ea"/>
                <a:cs typeface="+mj-cs"/>
              </a:rPr>
            </a:br>
            <a:br>
              <a:rPr lang="en-US" sz="1700" kern="1200">
                <a:solidFill>
                  <a:schemeClr val="tx1"/>
                </a:solidFill>
                <a:latin typeface="+mj-lt"/>
                <a:ea typeface="+mj-ea"/>
                <a:cs typeface="+mj-cs"/>
              </a:rPr>
            </a:br>
            <a:r>
              <a:rPr lang="en-US" sz="1700" b="0" kern="1200">
                <a:solidFill>
                  <a:schemeClr val="tx1"/>
                </a:solidFill>
                <a:latin typeface="+mj-lt"/>
                <a:ea typeface="+mj-ea"/>
                <a:cs typeface="+mj-cs"/>
              </a:rPr>
              <a:t>By: Janelle White, Bureau Chief</a:t>
            </a:r>
          </a:p>
        </p:txBody>
      </p:sp>
      <p:sp>
        <p:nvSpPr>
          <p:cNvPr id="52" name="Rectangle 51">
            <a:extLst>
              <a:ext uri="{FF2B5EF4-FFF2-40B4-BE49-F238E27FC236}">
                <a16:creationId xmlns:a16="http://schemas.microsoft.com/office/drawing/2014/main" id="{A2555B16-BE1D-4C33-A27C-FF0671B6C94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891540"/>
            <a:ext cx="722376" cy="5071110"/>
          </a:xfrm>
          <a:prstGeom prst="rect">
            <a:avLst/>
          </a:prstGeom>
          <a:solidFill>
            <a:srgbClr val="4C525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3" name="Picture 22">
            <a:extLst>
              <a:ext uri="{FF2B5EF4-FFF2-40B4-BE49-F238E27FC236}">
                <a16:creationId xmlns:a16="http://schemas.microsoft.com/office/drawing/2014/main" id="{B3762BCB-3DE3-4853-9AD0-1186F8AC5B01}"/>
              </a:ext>
            </a:extLst>
          </p:cNvPr>
          <p:cNvPicPr>
            <a:picLocks noChangeAspect="1"/>
          </p:cNvPicPr>
          <p:nvPr/>
        </p:nvPicPr>
        <p:blipFill>
          <a:blip r:embed="rId3"/>
          <a:stretch>
            <a:fillRect/>
          </a:stretch>
        </p:blipFill>
        <p:spPr>
          <a:xfrm>
            <a:off x="1365855" y="1767530"/>
            <a:ext cx="9934606" cy="1465352"/>
          </a:xfrm>
          <a:prstGeom prst="rect">
            <a:avLst/>
          </a:prstGeom>
          <a:effectLst>
            <a:outerShdw blurRad="406400" dist="317500" dir="5400000" sx="89000" sy="89000" rotWithShape="0">
              <a:prstClr val="black">
                <a:alpha val="15000"/>
              </a:prstClr>
            </a:outerShdw>
          </a:effectLst>
        </p:spPr>
      </p:pic>
    </p:spTree>
    <p:extLst>
      <p:ext uri="{BB962C8B-B14F-4D97-AF65-F5344CB8AC3E}">
        <p14:creationId xmlns:p14="http://schemas.microsoft.com/office/powerpoint/2010/main" val="274659162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2" name="Rectangle 11">
            <a:extLst>
              <a:ext uri="{FF2B5EF4-FFF2-40B4-BE49-F238E27FC236}">
                <a16:creationId xmlns:a16="http://schemas.microsoft.com/office/drawing/2014/main" id="{33CD251C-A887-4D2F-925B-FC097198538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Freeform: Shape 13">
            <a:extLst>
              <a:ext uri="{FF2B5EF4-FFF2-40B4-BE49-F238E27FC236}">
                <a16:creationId xmlns:a16="http://schemas.microsoft.com/office/drawing/2014/main" id="{3B2069EE-A08E-44F0-B3F9-3CF8CC2DCA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6126740" cy="6857542"/>
          </a:xfrm>
          <a:custGeom>
            <a:avLst/>
            <a:gdLst>
              <a:gd name="connsiteX0" fmla="*/ 0 w 6126740"/>
              <a:gd name="connsiteY0" fmla="*/ 0 h 6857542"/>
              <a:gd name="connsiteX1" fmla="*/ 4980067 w 6126740"/>
              <a:gd name="connsiteY1" fmla="*/ 0 h 6857542"/>
              <a:gd name="connsiteX2" fmla="*/ 4992714 w 6126740"/>
              <a:gd name="connsiteY2" fmla="*/ 31774 h 6857542"/>
              <a:gd name="connsiteX3" fmla="*/ 6047722 w 6126740"/>
              <a:gd name="connsiteY3" fmla="*/ 2682457 h 6857542"/>
              <a:gd name="connsiteX4" fmla="*/ 6047722 w 6126740"/>
              <a:gd name="connsiteY4" fmla="*/ 3752208 h 6857542"/>
              <a:gd name="connsiteX5" fmla="*/ 4890218 w 6126740"/>
              <a:gd name="connsiteY5" fmla="*/ 6660411 h 6857542"/>
              <a:gd name="connsiteX6" fmla="*/ 4811756 w 6126740"/>
              <a:gd name="connsiteY6" fmla="*/ 6857542 h 6857542"/>
              <a:gd name="connsiteX7" fmla="*/ 0 w 6126740"/>
              <a:gd name="connsiteY7" fmla="*/ 6857542 h 68575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6126740" h="6857542">
                <a:moveTo>
                  <a:pt x="0" y="0"/>
                </a:moveTo>
                <a:lnTo>
                  <a:pt x="4980067" y="0"/>
                </a:lnTo>
                <a:lnTo>
                  <a:pt x="4992714" y="31774"/>
                </a:lnTo>
                <a:cubicBezTo>
                  <a:pt x="6047722" y="2682457"/>
                  <a:pt x="6047722" y="2682457"/>
                  <a:pt x="6047722" y="2682457"/>
                </a:cubicBezTo>
                <a:cubicBezTo>
                  <a:pt x="6153080" y="2988100"/>
                  <a:pt x="6153080" y="3446565"/>
                  <a:pt x="6047722" y="3752208"/>
                </a:cubicBezTo>
                <a:cubicBezTo>
                  <a:pt x="5563735" y="4968215"/>
                  <a:pt x="5185620" y="5918220"/>
                  <a:pt x="4890218" y="6660411"/>
                </a:cubicBezTo>
                <a:lnTo>
                  <a:pt x="4811756" y="6857542"/>
                </a:lnTo>
                <a:lnTo>
                  <a:pt x="0" y="6857542"/>
                </a:ln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a:extLst>
              <a:ext uri="{FF2B5EF4-FFF2-40B4-BE49-F238E27FC236}">
                <a16:creationId xmlns:a16="http://schemas.microsoft.com/office/drawing/2014/main" id="{17D7E4D5-8B98-4C3D-8661-17A414902F8C}"/>
              </a:ext>
            </a:extLst>
          </p:cNvPr>
          <p:cNvSpPr>
            <a:spLocks noGrp="1"/>
          </p:cNvSpPr>
          <p:nvPr>
            <p:ph type="title"/>
          </p:nvPr>
        </p:nvSpPr>
        <p:spPr>
          <a:xfrm>
            <a:off x="767290" y="882733"/>
            <a:ext cx="4790287" cy="2398255"/>
          </a:xfrm>
        </p:spPr>
        <p:txBody>
          <a:bodyPr vert="horz" lIns="91440" tIns="45720" rIns="91440" bIns="45720" rtlCol="0" anchor="b">
            <a:normAutofit/>
          </a:bodyPr>
          <a:lstStyle/>
          <a:p>
            <a:r>
              <a:rPr lang="en-US" sz="4800" kern="1200" dirty="0">
                <a:solidFill>
                  <a:schemeClr val="bg1"/>
                </a:solidFill>
                <a:latin typeface="+mj-lt"/>
                <a:ea typeface="+mj-ea"/>
                <a:cs typeface="+mj-cs"/>
              </a:rPr>
              <a:t>Next Steps:</a:t>
            </a:r>
            <a:br>
              <a:rPr lang="en-US" sz="4800" kern="1200" dirty="0">
                <a:solidFill>
                  <a:schemeClr val="bg1"/>
                </a:solidFill>
                <a:latin typeface="+mj-lt"/>
                <a:ea typeface="+mj-ea"/>
                <a:cs typeface="+mj-cs"/>
              </a:rPr>
            </a:br>
            <a:r>
              <a:rPr lang="en-US" sz="4800" kern="1200" dirty="0">
                <a:solidFill>
                  <a:schemeClr val="bg1"/>
                </a:solidFill>
                <a:latin typeface="+mj-lt"/>
                <a:ea typeface="+mj-ea"/>
                <a:cs typeface="+mj-cs"/>
              </a:rPr>
              <a:t>HR Modernization</a:t>
            </a:r>
          </a:p>
        </p:txBody>
      </p:sp>
      <p:grpSp>
        <p:nvGrpSpPr>
          <p:cNvPr id="16" name="Group 15">
            <a:extLst>
              <a:ext uri="{FF2B5EF4-FFF2-40B4-BE49-F238E27FC236}">
                <a16:creationId xmlns:a16="http://schemas.microsoft.com/office/drawing/2014/main" id="{C9888C69-11CC-40BA-BABF-F9B7E11C9156}"/>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640080" y="640080"/>
            <a:ext cx="1128382" cy="847206"/>
            <a:chOff x="5307830" y="325570"/>
            <a:chExt cx="1128382" cy="847206"/>
          </a:xfrm>
        </p:grpSpPr>
        <p:sp>
          <p:nvSpPr>
            <p:cNvPr id="17" name="Freeform 5">
              <a:extLst>
                <a:ext uri="{FF2B5EF4-FFF2-40B4-BE49-F238E27FC236}">
                  <a16:creationId xmlns:a16="http://schemas.microsoft.com/office/drawing/2014/main" id="{737D08C8-52AD-4B7E-A217-E28E1AF008C4}"/>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5307830" y="577396"/>
              <a:ext cx="675351" cy="595380"/>
            </a:xfrm>
            <a:custGeom>
              <a:avLst/>
              <a:gdLst>
                <a:gd name="T0" fmla="*/ 225 w 785"/>
                <a:gd name="T1" fmla="*/ 692 h 692"/>
                <a:gd name="T2" fmla="*/ 177 w 785"/>
                <a:gd name="T3" fmla="*/ 665 h 692"/>
                <a:gd name="T4" fmla="*/ 9 w 785"/>
                <a:gd name="T5" fmla="*/ 374 h 692"/>
                <a:gd name="T6" fmla="*/ 9 w 785"/>
                <a:gd name="T7" fmla="*/ 318 h 692"/>
                <a:gd name="T8" fmla="*/ 177 w 785"/>
                <a:gd name="T9" fmla="*/ 27 h 692"/>
                <a:gd name="T10" fmla="*/ 225 w 785"/>
                <a:gd name="T11" fmla="*/ 0 h 692"/>
                <a:gd name="T12" fmla="*/ 561 w 785"/>
                <a:gd name="T13" fmla="*/ 0 h 692"/>
                <a:gd name="T14" fmla="*/ 609 w 785"/>
                <a:gd name="T15" fmla="*/ 27 h 692"/>
                <a:gd name="T16" fmla="*/ 777 w 785"/>
                <a:gd name="T17" fmla="*/ 318 h 692"/>
                <a:gd name="T18" fmla="*/ 777 w 785"/>
                <a:gd name="T19" fmla="*/ 374 h 692"/>
                <a:gd name="T20" fmla="*/ 609 w 785"/>
                <a:gd name="T21" fmla="*/ 665 h 692"/>
                <a:gd name="T22" fmla="*/ 561 w 785"/>
                <a:gd name="T23" fmla="*/ 692 h 692"/>
                <a:gd name="T24" fmla="*/ 225 w 785"/>
                <a:gd name="T25" fmla="*/ 692 h 6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785" h="692">
                  <a:moveTo>
                    <a:pt x="225" y="692"/>
                  </a:moveTo>
                  <a:cubicBezTo>
                    <a:pt x="207" y="692"/>
                    <a:pt x="185" y="680"/>
                    <a:pt x="177" y="665"/>
                  </a:cubicBezTo>
                  <a:cubicBezTo>
                    <a:pt x="9" y="374"/>
                    <a:pt x="9" y="374"/>
                    <a:pt x="9" y="374"/>
                  </a:cubicBezTo>
                  <a:cubicBezTo>
                    <a:pt x="0" y="358"/>
                    <a:pt x="0" y="334"/>
                    <a:pt x="9" y="318"/>
                  </a:cubicBezTo>
                  <a:cubicBezTo>
                    <a:pt x="177" y="27"/>
                    <a:pt x="177" y="27"/>
                    <a:pt x="177" y="27"/>
                  </a:cubicBezTo>
                  <a:cubicBezTo>
                    <a:pt x="185" y="12"/>
                    <a:pt x="207" y="0"/>
                    <a:pt x="225" y="0"/>
                  </a:cubicBezTo>
                  <a:cubicBezTo>
                    <a:pt x="561" y="0"/>
                    <a:pt x="561" y="0"/>
                    <a:pt x="561" y="0"/>
                  </a:cubicBezTo>
                  <a:cubicBezTo>
                    <a:pt x="578" y="0"/>
                    <a:pt x="600" y="12"/>
                    <a:pt x="609" y="27"/>
                  </a:cubicBezTo>
                  <a:cubicBezTo>
                    <a:pt x="777" y="318"/>
                    <a:pt x="777" y="318"/>
                    <a:pt x="777" y="318"/>
                  </a:cubicBezTo>
                  <a:cubicBezTo>
                    <a:pt x="785" y="334"/>
                    <a:pt x="785" y="358"/>
                    <a:pt x="777" y="374"/>
                  </a:cubicBezTo>
                  <a:cubicBezTo>
                    <a:pt x="609" y="665"/>
                    <a:pt x="609" y="665"/>
                    <a:pt x="609" y="665"/>
                  </a:cubicBezTo>
                  <a:cubicBezTo>
                    <a:pt x="600" y="680"/>
                    <a:pt x="578" y="692"/>
                    <a:pt x="561" y="692"/>
                  </a:cubicBezTo>
                  <a:lnTo>
                    <a:pt x="225" y="692"/>
                  </a:lnTo>
                  <a:close/>
                </a:path>
              </a:pathLst>
            </a:custGeom>
            <a:noFill/>
            <a:ln w="28575" cmpd="sng">
              <a:solidFill>
                <a:schemeClr val="bg1"/>
              </a:solidFill>
            </a:ln>
          </p:spPr>
          <p:txBody>
            <a:bodyPr vert="horz" wrap="square" lIns="91440" tIns="45720" rIns="91440" bIns="45720" numCol="1" anchor="t" anchorCtr="0" compatLnSpc="1">
              <a:prstTxWarp prst="textNoShape">
                <a:avLst/>
              </a:prstTxWarp>
            </a:bodyPr>
            <a:lstStyle/>
            <a:p>
              <a:endParaRPr lang="en-US"/>
            </a:p>
          </p:txBody>
        </p:sp>
        <p:sp>
          <p:nvSpPr>
            <p:cNvPr id="18" name="Freeform 5">
              <a:extLst>
                <a:ext uri="{FF2B5EF4-FFF2-40B4-BE49-F238E27FC236}">
                  <a16:creationId xmlns:a16="http://schemas.microsoft.com/office/drawing/2014/main" id="{0ED11528-93DA-433F-9B3C-21106EFDBB66}"/>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5885720" y="325570"/>
              <a:ext cx="550492" cy="485306"/>
            </a:xfrm>
            <a:custGeom>
              <a:avLst/>
              <a:gdLst>
                <a:gd name="T0" fmla="*/ 225 w 785"/>
                <a:gd name="T1" fmla="*/ 692 h 692"/>
                <a:gd name="T2" fmla="*/ 177 w 785"/>
                <a:gd name="T3" fmla="*/ 665 h 692"/>
                <a:gd name="T4" fmla="*/ 9 w 785"/>
                <a:gd name="T5" fmla="*/ 374 h 692"/>
                <a:gd name="T6" fmla="*/ 9 w 785"/>
                <a:gd name="T7" fmla="*/ 318 h 692"/>
                <a:gd name="T8" fmla="*/ 177 w 785"/>
                <a:gd name="T9" fmla="*/ 27 h 692"/>
                <a:gd name="T10" fmla="*/ 225 w 785"/>
                <a:gd name="T11" fmla="*/ 0 h 692"/>
                <a:gd name="T12" fmla="*/ 561 w 785"/>
                <a:gd name="T13" fmla="*/ 0 h 692"/>
                <a:gd name="T14" fmla="*/ 609 w 785"/>
                <a:gd name="T15" fmla="*/ 27 h 692"/>
                <a:gd name="T16" fmla="*/ 777 w 785"/>
                <a:gd name="T17" fmla="*/ 318 h 692"/>
                <a:gd name="T18" fmla="*/ 777 w 785"/>
                <a:gd name="T19" fmla="*/ 374 h 692"/>
                <a:gd name="T20" fmla="*/ 609 w 785"/>
                <a:gd name="T21" fmla="*/ 665 h 692"/>
                <a:gd name="T22" fmla="*/ 561 w 785"/>
                <a:gd name="T23" fmla="*/ 692 h 692"/>
                <a:gd name="T24" fmla="*/ 225 w 785"/>
                <a:gd name="T25" fmla="*/ 692 h 6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785" h="692">
                  <a:moveTo>
                    <a:pt x="225" y="692"/>
                  </a:moveTo>
                  <a:cubicBezTo>
                    <a:pt x="207" y="692"/>
                    <a:pt x="185" y="680"/>
                    <a:pt x="177" y="665"/>
                  </a:cubicBezTo>
                  <a:cubicBezTo>
                    <a:pt x="9" y="374"/>
                    <a:pt x="9" y="374"/>
                    <a:pt x="9" y="374"/>
                  </a:cubicBezTo>
                  <a:cubicBezTo>
                    <a:pt x="0" y="358"/>
                    <a:pt x="0" y="334"/>
                    <a:pt x="9" y="318"/>
                  </a:cubicBezTo>
                  <a:cubicBezTo>
                    <a:pt x="177" y="27"/>
                    <a:pt x="177" y="27"/>
                    <a:pt x="177" y="27"/>
                  </a:cubicBezTo>
                  <a:cubicBezTo>
                    <a:pt x="185" y="12"/>
                    <a:pt x="207" y="0"/>
                    <a:pt x="225" y="0"/>
                  </a:cubicBezTo>
                  <a:cubicBezTo>
                    <a:pt x="561" y="0"/>
                    <a:pt x="561" y="0"/>
                    <a:pt x="561" y="0"/>
                  </a:cubicBezTo>
                  <a:cubicBezTo>
                    <a:pt x="578" y="0"/>
                    <a:pt x="600" y="12"/>
                    <a:pt x="609" y="27"/>
                  </a:cubicBezTo>
                  <a:cubicBezTo>
                    <a:pt x="777" y="318"/>
                    <a:pt x="777" y="318"/>
                    <a:pt x="777" y="318"/>
                  </a:cubicBezTo>
                  <a:cubicBezTo>
                    <a:pt x="785" y="334"/>
                    <a:pt x="785" y="358"/>
                    <a:pt x="777" y="374"/>
                  </a:cubicBezTo>
                  <a:cubicBezTo>
                    <a:pt x="609" y="665"/>
                    <a:pt x="609" y="665"/>
                    <a:pt x="609" y="665"/>
                  </a:cubicBezTo>
                  <a:cubicBezTo>
                    <a:pt x="600" y="680"/>
                    <a:pt x="578" y="692"/>
                    <a:pt x="561" y="692"/>
                  </a:cubicBezTo>
                  <a:lnTo>
                    <a:pt x="225" y="692"/>
                  </a:lnTo>
                  <a:close/>
                </a:path>
              </a:pathLst>
            </a:custGeom>
            <a:noFill/>
            <a:ln w="28575" cmpd="sng">
              <a:solidFill>
                <a:schemeClr val="bg1"/>
              </a:solidFill>
            </a:ln>
          </p:spPr>
          <p:txBody>
            <a:bodyPr vert="horz" wrap="square" lIns="91440" tIns="45720" rIns="91440" bIns="45720" numCol="1" anchor="t" anchorCtr="0" compatLnSpc="1">
              <a:prstTxWarp prst="textNoShape">
                <a:avLst/>
              </a:prstTxWarp>
            </a:bodyPr>
            <a:lstStyle/>
            <a:p>
              <a:endParaRPr lang="en-US"/>
            </a:p>
          </p:txBody>
        </p:sp>
      </p:grpSp>
      <p:sp>
        <p:nvSpPr>
          <p:cNvPr id="5" name="Content Placeholder 4">
            <a:extLst>
              <a:ext uri="{FF2B5EF4-FFF2-40B4-BE49-F238E27FC236}">
                <a16:creationId xmlns:a16="http://schemas.microsoft.com/office/drawing/2014/main" id="{DE28E928-436B-4470-B7B7-D986360D1F87}"/>
              </a:ext>
            </a:extLst>
          </p:cNvPr>
          <p:cNvSpPr>
            <a:spLocks noGrp="1"/>
          </p:cNvSpPr>
          <p:nvPr>
            <p:ph sz="quarter" idx="14"/>
          </p:nvPr>
        </p:nvSpPr>
        <p:spPr>
          <a:xfrm>
            <a:off x="767290" y="3428999"/>
            <a:ext cx="4075054" cy="2741213"/>
          </a:xfrm>
        </p:spPr>
        <p:txBody>
          <a:bodyPr vert="horz" lIns="91440" tIns="45720" rIns="91440" bIns="45720" rtlCol="0" anchor="t">
            <a:normAutofit/>
          </a:bodyPr>
          <a:lstStyle/>
          <a:p>
            <a:r>
              <a:rPr lang="en-US" sz="2000" dirty="0">
                <a:solidFill>
                  <a:schemeClr val="bg1"/>
                </a:solidFill>
              </a:rPr>
              <a:t>Deploy Survey</a:t>
            </a:r>
          </a:p>
          <a:p>
            <a:r>
              <a:rPr lang="en-US" sz="2000" dirty="0">
                <a:solidFill>
                  <a:schemeClr val="bg1"/>
                </a:solidFill>
              </a:rPr>
              <a:t>Develop Reporting Structure/Organization Charts</a:t>
            </a:r>
          </a:p>
          <a:p>
            <a:r>
              <a:rPr lang="en-US" sz="2000" dirty="0">
                <a:solidFill>
                  <a:schemeClr val="bg1"/>
                </a:solidFill>
              </a:rPr>
              <a:t>Develop budgetary impacts</a:t>
            </a:r>
          </a:p>
          <a:p>
            <a:r>
              <a:rPr lang="en-US" sz="2000" dirty="0">
                <a:solidFill>
                  <a:schemeClr val="bg1"/>
                </a:solidFill>
              </a:rPr>
              <a:t>Ongoing meetings and communications</a:t>
            </a:r>
          </a:p>
        </p:txBody>
      </p:sp>
      <p:pic>
        <p:nvPicPr>
          <p:cNvPr id="7" name="Picture 6">
            <a:extLst>
              <a:ext uri="{FF2B5EF4-FFF2-40B4-BE49-F238E27FC236}">
                <a16:creationId xmlns:a16="http://schemas.microsoft.com/office/drawing/2014/main" id="{0D648571-0F38-4135-873E-8978A27EF11E}"/>
              </a:ext>
            </a:extLst>
          </p:cNvPr>
          <p:cNvPicPr>
            <a:picLocks noChangeAspect="1"/>
          </p:cNvPicPr>
          <p:nvPr/>
        </p:nvPicPr>
        <p:blipFill>
          <a:blip r:embed="rId2"/>
          <a:stretch>
            <a:fillRect/>
          </a:stretch>
        </p:blipFill>
        <p:spPr>
          <a:xfrm>
            <a:off x="6643856" y="3056237"/>
            <a:ext cx="5051320" cy="745068"/>
          </a:xfrm>
          <a:prstGeom prst="rect">
            <a:avLst/>
          </a:prstGeom>
        </p:spPr>
      </p:pic>
      <p:sp>
        <p:nvSpPr>
          <p:cNvPr id="3" name="Slide Number Placeholder 2">
            <a:extLst>
              <a:ext uri="{FF2B5EF4-FFF2-40B4-BE49-F238E27FC236}">
                <a16:creationId xmlns:a16="http://schemas.microsoft.com/office/drawing/2014/main" id="{E7D90E19-EF1D-4DD2-92FF-8B2766EC313A}"/>
              </a:ext>
            </a:extLst>
          </p:cNvPr>
          <p:cNvSpPr>
            <a:spLocks noGrp="1"/>
          </p:cNvSpPr>
          <p:nvPr>
            <p:ph type="sldNum" sz="quarter" idx="12"/>
          </p:nvPr>
        </p:nvSpPr>
        <p:spPr>
          <a:xfrm>
            <a:off x="11146536" y="6035040"/>
            <a:ext cx="548640" cy="548640"/>
          </a:xfrm>
          <a:prstGeom prst="ellipse">
            <a:avLst/>
          </a:prstGeom>
          <a:solidFill>
            <a:schemeClr val="tx1">
              <a:alpha val="80000"/>
            </a:schemeClr>
          </a:solidFill>
        </p:spPr>
        <p:txBody>
          <a:bodyPr vert="horz" lIns="91440" tIns="45720" rIns="91440" bIns="45720" rtlCol="0" anchor="ctr">
            <a:normAutofit/>
          </a:bodyPr>
          <a:lstStyle/>
          <a:p>
            <a:pPr algn="ctr">
              <a:spcAft>
                <a:spcPts val="600"/>
              </a:spcAft>
            </a:pPr>
            <a:fld id="{7966EA62-41C5-4F9A-A915-5B0BC739C923}" type="slidenum">
              <a:rPr lang="en-US" noProof="0">
                <a:solidFill>
                  <a:schemeClr val="bg1"/>
                </a:solidFill>
              </a:rPr>
              <a:pPr algn="ctr">
                <a:spcAft>
                  <a:spcPts val="600"/>
                </a:spcAft>
              </a:pPr>
              <a:t>10</a:t>
            </a:fld>
            <a:endParaRPr lang="en-US" noProof="0">
              <a:solidFill>
                <a:schemeClr val="bg1"/>
              </a:solidFill>
            </a:endParaRPr>
          </a:p>
        </p:txBody>
      </p:sp>
    </p:spTree>
    <p:extLst>
      <p:ext uri="{BB962C8B-B14F-4D97-AF65-F5344CB8AC3E}">
        <p14:creationId xmlns:p14="http://schemas.microsoft.com/office/powerpoint/2010/main" val="406969776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D7E4D5-8B98-4C3D-8661-17A414902F8C}"/>
              </a:ext>
            </a:extLst>
          </p:cNvPr>
          <p:cNvSpPr>
            <a:spLocks noGrp="1"/>
          </p:cNvSpPr>
          <p:nvPr>
            <p:ph type="title"/>
          </p:nvPr>
        </p:nvSpPr>
        <p:spPr>
          <a:xfrm>
            <a:off x="3372287" y="2840079"/>
            <a:ext cx="5238313" cy="853352"/>
          </a:xfrm>
        </p:spPr>
        <p:txBody>
          <a:bodyPr/>
          <a:lstStyle/>
          <a:p>
            <a:pPr algn="ctr"/>
            <a:r>
              <a:rPr lang="en-US"/>
              <a:t>Questions and Discussion</a:t>
            </a:r>
            <a:endParaRPr lang="en-US" dirty="0"/>
          </a:p>
        </p:txBody>
      </p:sp>
      <p:sp>
        <p:nvSpPr>
          <p:cNvPr id="3" name="Slide Number Placeholder 2">
            <a:extLst>
              <a:ext uri="{FF2B5EF4-FFF2-40B4-BE49-F238E27FC236}">
                <a16:creationId xmlns:a16="http://schemas.microsoft.com/office/drawing/2014/main" id="{E7D90E19-EF1D-4DD2-92FF-8B2766EC313A}"/>
              </a:ext>
            </a:extLst>
          </p:cNvPr>
          <p:cNvSpPr>
            <a:spLocks noGrp="1"/>
          </p:cNvSpPr>
          <p:nvPr>
            <p:ph type="sldNum" sz="quarter" idx="12"/>
          </p:nvPr>
        </p:nvSpPr>
        <p:spPr/>
        <p:txBody>
          <a:bodyPr/>
          <a:lstStyle/>
          <a:p>
            <a:fld id="{7966EA62-41C5-4F9A-A915-5B0BC739C923}" type="slidenum">
              <a:rPr lang="en-US" noProof="0" smtClean="0"/>
              <a:t>11</a:t>
            </a:fld>
            <a:endParaRPr lang="en-US" noProof="0" dirty="0"/>
          </a:p>
        </p:txBody>
      </p:sp>
      <p:pic>
        <p:nvPicPr>
          <p:cNvPr id="7" name="Picture 6">
            <a:extLst>
              <a:ext uri="{FF2B5EF4-FFF2-40B4-BE49-F238E27FC236}">
                <a16:creationId xmlns:a16="http://schemas.microsoft.com/office/drawing/2014/main" id="{0D648571-0F38-4135-873E-8978A27EF11E}"/>
              </a:ext>
            </a:extLst>
          </p:cNvPr>
          <p:cNvPicPr>
            <a:picLocks noChangeAspect="1"/>
          </p:cNvPicPr>
          <p:nvPr/>
        </p:nvPicPr>
        <p:blipFill>
          <a:blip r:embed="rId2"/>
          <a:stretch>
            <a:fillRect/>
          </a:stretch>
        </p:blipFill>
        <p:spPr>
          <a:xfrm>
            <a:off x="368505" y="338328"/>
            <a:ext cx="2555612" cy="374049"/>
          </a:xfrm>
          <a:prstGeom prst="rect">
            <a:avLst/>
          </a:prstGeom>
        </p:spPr>
      </p:pic>
    </p:spTree>
    <p:extLst>
      <p:ext uri="{BB962C8B-B14F-4D97-AF65-F5344CB8AC3E}">
        <p14:creationId xmlns:p14="http://schemas.microsoft.com/office/powerpoint/2010/main" val="99187240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6" name="Rectangle 35">
            <a:extLst>
              <a:ext uri="{FF2B5EF4-FFF2-40B4-BE49-F238E27FC236}">
                <a16:creationId xmlns:a16="http://schemas.microsoft.com/office/drawing/2014/main" id="{18FD74D4-C0F3-4E5B-9628-885593F0B52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itle 1">
            <a:extLst>
              <a:ext uri="{FF2B5EF4-FFF2-40B4-BE49-F238E27FC236}">
                <a16:creationId xmlns:a16="http://schemas.microsoft.com/office/drawing/2014/main" id="{DF092739-5B6B-424B-92C8-BE320B95AFFA}"/>
              </a:ext>
            </a:extLst>
          </p:cNvPr>
          <p:cNvSpPr>
            <a:spLocks noGrp="1"/>
          </p:cNvSpPr>
          <p:nvPr>
            <p:ph type="title"/>
          </p:nvPr>
        </p:nvSpPr>
        <p:spPr>
          <a:xfrm>
            <a:off x="1197864" y="901283"/>
            <a:ext cx="4898135" cy="1346693"/>
          </a:xfrm>
        </p:spPr>
        <p:txBody>
          <a:bodyPr vert="horz" lIns="91440" tIns="45720" rIns="91440" bIns="45720" rtlCol="0" anchor="ctr">
            <a:normAutofit/>
          </a:bodyPr>
          <a:lstStyle/>
          <a:p>
            <a:r>
              <a:rPr lang="en-US" sz="4000" kern="1200">
                <a:solidFill>
                  <a:schemeClr val="tx1"/>
                </a:solidFill>
                <a:latin typeface="+mj-lt"/>
                <a:ea typeface="+mj-ea"/>
                <a:cs typeface="+mj-cs"/>
              </a:rPr>
              <a:t>The Purpose of Luma &amp; Modernization</a:t>
            </a:r>
          </a:p>
        </p:txBody>
      </p:sp>
      <p:sp>
        <p:nvSpPr>
          <p:cNvPr id="38" name="Rectangle 37">
            <a:extLst>
              <a:ext uri="{FF2B5EF4-FFF2-40B4-BE49-F238E27FC236}">
                <a16:creationId xmlns:a16="http://schemas.microsoft.com/office/drawing/2014/main" id="{067CFD9A-AD7C-42E8-898D-F51A83B12D7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891540"/>
            <a:ext cx="722376" cy="5071110"/>
          </a:xfrm>
          <a:prstGeom prst="rect">
            <a:avLst/>
          </a:prstGeom>
          <a:solidFill>
            <a:srgbClr val="4C525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TextBox 23">
            <a:extLst>
              <a:ext uri="{FF2B5EF4-FFF2-40B4-BE49-F238E27FC236}">
                <a16:creationId xmlns:a16="http://schemas.microsoft.com/office/drawing/2014/main" id="{1FF1E1F7-6219-4CFD-AC42-30EFB3C16C56}"/>
              </a:ext>
            </a:extLst>
          </p:cNvPr>
          <p:cNvSpPr txBox="1"/>
          <p:nvPr/>
        </p:nvSpPr>
        <p:spPr>
          <a:xfrm>
            <a:off x="1197864" y="2408844"/>
            <a:ext cx="4878978" cy="3635340"/>
          </a:xfrm>
          <a:prstGeom prst="rect">
            <a:avLst/>
          </a:prstGeom>
        </p:spPr>
        <p:txBody>
          <a:bodyPr vert="horz" lIns="91440" tIns="45720" rIns="91440" bIns="45720" rtlCol="0">
            <a:normAutofit/>
          </a:bodyPr>
          <a:lstStyle/>
          <a:p>
            <a:pPr indent="-228600">
              <a:lnSpc>
                <a:spcPct val="90000"/>
              </a:lnSpc>
              <a:spcAft>
                <a:spcPts val="600"/>
              </a:spcAft>
              <a:buFont typeface="Arial" panose="020B0604020202020204" pitchFamily="34" charset="0"/>
              <a:buChar char="•"/>
            </a:pPr>
            <a:r>
              <a:rPr lang="en-US" sz="1700" b="1"/>
              <a:t>(i.e., Problems We Are Trying to Solve)</a:t>
            </a:r>
          </a:p>
          <a:p>
            <a:pPr indent="-228600">
              <a:lnSpc>
                <a:spcPct val="90000"/>
              </a:lnSpc>
              <a:spcAft>
                <a:spcPts val="600"/>
              </a:spcAft>
              <a:buFont typeface="Arial" panose="020B0604020202020204" pitchFamily="34" charset="0"/>
              <a:buChar char="•"/>
            </a:pPr>
            <a:endParaRPr lang="en-US" sz="1700"/>
          </a:p>
          <a:p>
            <a:pPr indent="-228600">
              <a:lnSpc>
                <a:spcPct val="90000"/>
              </a:lnSpc>
              <a:spcAft>
                <a:spcPts val="600"/>
              </a:spcAft>
              <a:buFont typeface="Arial" panose="020B0604020202020204" pitchFamily="34" charset="0"/>
              <a:buChar char="•"/>
            </a:pPr>
            <a:r>
              <a:rPr lang="en-US" sz="1700"/>
              <a:t>Consistency</a:t>
            </a:r>
          </a:p>
          <a:p>
            <a:pPr indent="-228600">
              <a:lnSpc>
                <a:spcPct val="90000"/>
              </a:lnSpc>
              <a:spcAft>
                <a:spcPts val="600"/>
              </a:spcAft>
              <a:buFont typeface="Arial" panose="020B0604020202020204" pitchFamily="34" charset="0"/>
              <a:buChar char="•"/>
            </a:pPr>
            <a:r>
              <a:rPr lang="en-US" sz="1700"/>
              <a:t>Share/Utilize Strengths and Best Practices</a:t>
            </a:r>
          </a:p>
          <a:p>
            <a:pPr indent="-228600">
              <a:lnSpc>
                <a:spcPct val="90000"/>
              </a:lnSpc>
              <a:spcAft>
                <a:spcPts val="600"/>
              </a:spcAft>
              <a:buFont typeface="Arial" panose="020B0604020202020204" pitchFamily="34" charset="0"/>
              <a:buChar char="•"/>
            </a:pPr>
            <a:r>
              <a:rPr lang="en-US" sz="1700"/>
              <a:t>Governance/Oversight</a:t>
            </a:r>
          </a:p>
          <a:p>
            <a:pPr indent="-228600">
              <a:lnSpc>
                <a:spcPct val="90000"/>
              </a:lnSpc>
              <a:spcAft>
                <a:spcPts val="600"/>
              </a:spcAft>
              <a:buFont typeface="Arial" panose="020B0604020202020204" pitchFamily="34" charset="0"/>
              <a:buChar char="•"/>
            </a:pPr>
            <a:r>
              <a:rPr lang="en-US" sz="1700"/>
              <a:t>Efficiencies</a:t>
            </a:r>
          </a:p>
          <a:p>
            <a:pPr indent="-228600">
              <a:lnSpc>
                <a:spcPct val="90000"/>
              </a:lnSpc>
              <a:spcAft>
                <a:spcPts val="600"/>
              </a:spcAft>
              <a:buFont typeface="Arial" panose="020B0604020202020204" pitchFamily="34" charset="0"/>
              <a:buChar char="•"/>
            </a:pPr>
            <a:r>
              <a:rPr lang="en-US" sz="1700"/>
              <a:t>On-Boarding/Training HR</a:t>
            </a:r>
          </a:p>
          <a:p>
            <a:pPr indent="-228600">
              <a:lnSpc>
                <a:spcPct val="90000"/>
              </a:lnSpc>
              <a:spcAft>
                <a:spcPts val="600"/>
              </a:spcAft>
              <a:buFont typeface="Arial" panose="020B0604020202020204" pitchFamily="34" charset="0"/>
              <a:buChar char="•"/>
            </a:pPr>
            <a:r>
              <a:rPr lang="en-US" sz="1700"/>
              <a:t>Additional Support to HR</a:t>
            </a:r>
          </a:p>
          <a:p>
            <a:pPr indent="-228600">
              <a:lnSpc>
                <a:spcPct val="90000"/>
              </a:lnSpc>
              <a:spcAft>
                <a:spcPts val="600"/>
              </a:spcAft>
              <a:buFont typeface="Arial" panose="020B0604020202020204" pitchFamily="34" charset="0"/>
              <a:buChar char="•"/>
            </a:pPr>
            <a:r>
              <a:rPr lang="en-US" sz="1700"/>
              <a:t>Clear Expectations</a:t>
            </a:r>
          </a:p>
          <a:p>
            <a:pPr indent="-228600">
              <a:lnSpc>
                <a:spcPct val="90000"/>
              </a:lnSpc>
              <a:spcAft>
                <a:spcPts val="600"/>
              </a:spcAft>
              <a:buFont typeface="Arial" panose="020B0604020202020204" pitchFamily="34" charset="0"/>
              <a:buChar char="•"/>
            </a:pPr>
            <a:r>
              <a:rPr lang="en-US" sz="1700"/>
              <a:t>Statewide HR Strategy to Address Issues</a:t>
            </a:r>
          </a:p>
        </p:txBody>
      </p:sp>
      <p:pic>
        <p:nvPicPr>
          <p:cNvPr id="23" name="Picture 22">
            <a:extLst>
              <a:ext uri="{FF2B5EF4-FFF2-40B4-BE49-F238E27FC236}">
                <a16:creationId xmlns:a16="http://schemas.microsoft.com/office/drawing/2014/main" id="{B3762BCB-3DE3-4853-9AD0-1186F8AC5B01}"/>
              </a:ext>
            </a:extLst>
          </p:cNvPr>
          <p:cNvPicPr>
            <a:picLocks noChangeAspect="1"/>
          </p:cNvPicPr>
          <p:nvPr/>
        </p:nvPicPr>
        <p:blipFill>
          <a:blip r:embed="rId3"/>
          <a:stretch>
            <a:fillRect/>
          </a:stretch>
        </p:blipFill>
        <p:spPr>
          <a:xfrm>
            <a:off x="6552330" y="3077600"/>
            <a:ext cx="4738918" cy="698989"/>
          </a:xfrm>
          <a:prstGeom prst="rect">
            <a:avLst/>
          </a:prstGeom>
          <a:effectLst>
            <a:outerShdw blurRad="406400" dist="317500" dir="5400000" sx="89000" sy="89000" rotWithShape="0">
              <a:prstClr val="black">
                <a:alpha val="15000"/>
              </a:prstClr>
            </a:outerShdw>
          </a:effectLst>
        </p:spPr>
      </p:pic>
    </p:spTree>
    <p:extLst>
      <p:ext uri="{BB962C8B-B14F-4D97-AF65-F5344CB8AC3E}">
        <p14:creationId xmlns:p14="http://schemas.microsoft.com/office/powerpoint/2010/main" val="182515694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3" name="Picture 22">
            <a:extLst>
              <a:ext uri="{FF2B5EF4-FFF2-40B4-BE49-F238E27FC236}">
                <a16:creationId xmlns:a16="http://schemas.microsoft.com/office/drawing/2014/main" id="{B3762BCB-3DE3-4853-9AD0-1186F8AC5B01}"/>
              </a:ext>
            </a:extLst>
          </p:cNvPr>
          <p:cNvPicPr>
            <a:picLocks noChangeAspect="1"/>
          </p:cNvPicPr>
          <p:nvPr/>
        </p:nvPicPr>
        <p:blipFill>
          <a:blip r:embed="rId3"/>
          <a:stretch>
            <a:fillRect/>
          </a:stretch>
        </p:blipFill>
        <p:spPr>
          <a:xfrm>
            <a:off x="368505" y="338328"/>
            <a:ext cx="2555612" cy="374049"/>
          </a:xfrm>
          <a:prstGeom prst="rect">
            <a:avLst/>
          </a:prstGeom>
        </p:spPr>
      </p:pic>
      <p:sp>
        <p:nvSpPr>
          <p:cNvPr id="24" name="TextBox 23">
            <a:extLst>
              <a:ext uri="{FF2B5EF4-FFF2-40B4-BE49-F238E27FC236}">
                <a16:creationId xmlns:a16="http://schemas.microsoft.com/office/drawing/2014/main" id="{1FF1E1F7-6219-4CFD-AC42-30EFB3C16C56}"/>
              </a:ext>
            </a:extLst>
          </p:cNvPr>
          <p:cNvSpPr txBox="1"/>
          <p:nvPr/>
        </p:nvSpPr>
        <p:spPr>
          <a:xfrm>
            <a:off x="3045494" y="2028616"/>
            <a:ext cx="5899843" cy="2554545"/>
          </a:xfrm>
          <a:prstGeom prst="rect">
            <a:avLst/>
          </a:prstGeom>
          <a:noFill/>
        </p:spPr>
        <p:txBody>
          <a:bodyPr wrap="square" rtlCol="0">
            <a:spAutoFit/>
          </a:bodyPr>
          <a:lstStyle/>
          <a:p>
            <a:pPr algn="ctr"/>
            <a:r>
              <a:rPr lang="en-US" sz="1600" dirty="0"/>
              <a:t>“It takes curiosity to learn. It takes courage to unlearn.</a:t>
            </a:r>
          </a:p>
          <a:p>
            <a:pPr algn="ctr"/>
            <a:endParaRPr lang="en-US" sz="1600" dirty="0"/>
          </a:p>
          <a:p>
            <a:pPr algn="ctr"/>
            <a:r>
              <a:rPr lang="en-US" sz="1600" dirty="0"/>
              <a:t>Learning requires the humility to admit what you don’t know today. Unlearning requires the integrity to admit that you were wrong yesterday.</a:t>
            </a:r>
          </a:p>
          <a:p>
            <a:pPr algn="ctr"/>
            <a:endParaRPr lang="en-US" sz="1600" dirty="0"/>
          </a:p>
          <a:p>
            <a:pPr algn="ctr"/>
            <a:r>
              <a:rPr lang="en-US" sz="1600" dirty="0"/>
              <a:t>Learning is how you evolve.</a:t>
            </a:r>
          </a:p>
          <a:p>
            <a:pPr algn="ctr"/>
            <a:r>
              <a:rPr lang="en-US" sz="1600" dirty="0"/>
              <a:t>Unlearning is how you keep up as the world evolves.”</a:t>
            </a:r>
          </a:p>
          <a:p>
            <a:pPr algn="ctr"/>
            <a:endParaRPr lang="en-US" sz="1600" dirty="0"/>
          </a:p>
          <a:p>
            <a:pPr algn="ctr"/>
            <a:r>
              <a:rPr lang="en-US" sz="1600" dirty="0"/>
              <a:t>- Adam Grant, Organizational Psychologist</a:t>
            </a:r>
          </a:p>
        </p:txBody>
      </p:sp>
      <p:sp>
        <p:nvSpPr>
          <p:cNvPr id="10" name="Slide Number Placeholder 9">
            <a:extLst>
              <a:ext uri="{FF2B5EF4-FFF2-40B4-BE49-F238E27FC236}">
                <a16:creationId xmlns:a16="http://schemas.microsoft.com/office/drawing/2014/main" id="{8E73D721-E0AF-46D4-BE87-024CE1250B92}"/>
              </a:ext>
            </a:extLst>
          </p:cNvPr>
          <p:cNvSpPr>
            <a:spLocks noGrp="1"/>
          </p:cNvSpPr>
          <p:nvPr>
            <p:ph type="sldNum" sz="quarter" idx="12"/>
          </p:nvPr>
        </p:nvSpPr>
        <p:spPr/>
        <p:txBody>
          <a:bodyPr/>
          <a:lstStyle/>
          <a:p>
            <a:fld id="{7966EA62-41C5-4F9A-A915-5B0BC739C923}" type="slidenum">
              <a:rPr lang="en-US" noProof="0" smtClean="0"/>
              <a:t>3</a:t>
            </a:fld>
            <a:endParaRPr lang="en-US" noProof="0" dirty="0"/>
          </a:p>
        </p:txBody>
      </p:sp>
    </p:spTree>
    <p:extLst>
      <p:ext uri="{BB962C8B-B14F-4D97-AF65-F5344CB8AC3E}">
        <p14:creationId xmlns:p14="http://schemas.microsoft.com/office/powerpoint/2010/main" val="289482742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D7E4D5-8B98-4C3D-8661-17A414902F8C}"/>
              </a:ext>
            </a:extLst>
          </p:cNvPr>
          <p:cNvSpPr>
            <a:spLocks noGrp="1"/>
          </p:cNvSpPr>
          <p:nvPr>
            <p:ph type="title"/>
          </p:nvPr>
        </p:nvSpPr>
        <p:spPr>
          <a:xfrm>
            <a:off x="2000687" y="340981"/>
            <a:ext cx="7981513" cy="742792"/>
          </a:xfrm>
        </p:spPr>
        <p:txBody>
          <a:bodyPr/>
          <a:lstStyle/>
          <a:p>
            <a:pPr algn="ctr"/>
            <a:r>
              <a:rPr lang="en-US" dirty="0"/>
              <a:t>Luma &amp; Modernization Timeline</a:t>
            </a:r>
          </a:p>
        </p:txBody>
      </p:sp>
      <p:sp>
        <p:nvSpPr>
          <p:cNvPr id="3" name="Slide Number Placeholder 2">
            <a:extLst>
              <a:ext uri="{FF2B5EF4-FFF2-40B4-BE49-F238E27FC236}">
                <a16:creationId xmlns:a16="http://schemas.microsoft.com/office/drawing/2014/main" id="{E7D90E19-EF1D-4DD2-92FF-8B2766EC313A}"/>
              </a:ext>
            </a:extLst>
          </p:cNvPr>
          <p:cNvSpPr>
            <a:spLocks noGrp="1"/>
          </p:cNvSpPr>
          <p:nvPr>
            <p:ph type="sldNum" sz="quarter" idx="12"/>
          </p:nvPr>
        </p:nvSpPr>
        <p:spPr/>
        <p:txBody>
          <a:bodyPr/>
          <a:lstStyle/>
          <a:p>
            <a:fld id="{7966EA62-41C5-4F9A-A915-5B0BC739C923}" type="slidenum">
              <a:rPr lang="en-US" noProof="0" smtClean="0"/>
              <a:t>4</a:t>
            </a:fld>
            <a:endParaRPr lang="en-US" noProof="0" dirty="0"/>
          </a:p>
        </p:txBody>
      </p:sp>
      <p:graphicFrame>
        <p:nvGraphicFramePr>
          <p:cNvPr id="7" name="Table 5">
            <a:extLst>
              <a:ext uri="{FF2B5EF4-FFF2-40B4-BE49-F238E27FC236}">
                <a16:creationId xmlns:a16="http://schemas.microsoft.com/office/drawing/2014/main" id="{7163C09E-20E6-436E-8A18-63AE5983F7A5}"/>
              </a:ext>
            </a:extLst>
          </p:cNvPr>
          <p:cNvGraphicFramePr>
            <a:graphicFrameLocks noGrp="1"/>
          </p:cNvGraphicFramePr>
          <p:nvPr>
            <p:extLst>
              <p:ext uri="{D42A27DB-BD31-4B8C-83A1-F6EECF244321}">
                <p14:modId xmlns:p14="http://schemas.microsoft.com/office/powerpoint/2010/main" val="3935007015"/>
              </p:ext>
            </p:extLst>
          </p:nvPr>
        </p:nvGraphicFramePr>
        <p:xfrm>
          <a:off x="381003" y="1393618"/>
          <a:ext cx="11429994" cy="4962732"/>
        </p:xfrm>
        <a:graphic>
          <a:graphicData uri="http://schemas.openxmlformats.org/drawingml/2006/table">
            <a:tbl>
              <a:tblPr firstRow="1" bandRow="1">
                <a:tableStyleId>{5C22544A-7EE6-4342-B048-85BDC9FD1C3A}</a:tableStyleId>
              </a:tblPr>
              <a:tblGrid>
                <a:gridCol w="917236">
                  <a:extLst>
                    <a:ext uri="{9D8B030D-6E8A-4147-A177-3AD203B41FA5}">
                      <a16:colId xmlns:a16="http://schemas.microsoft.com/office/drawing/2014/main" val="3630975747"/>
                    </a:ext>
                  </a:extLst>
                </a:gridCol>
                <a:gridCol w="462678">
                  <a:extLst>
                    <a:ext uri="{9D8B030D-6E8A-4147-A177-3AD203B41FA5}">
                      <a16:colId xmlns:a16="http://schemas.microsoft.com/office/drawing/2014/main" val="1925915382"/>
                    </a:ext>
                  </a:extLst>
                </a:gridCol>
                <a:gridCol w="502504">
                  <a:extLst>
                    <a:ext uri="{9D8B030D-6E8A-4147-A177-3AD203B41FA5}">
                      <a16:colId xmlns:a16="http://schemas.microsoft.com/office/drawing/2014/main" val="1398913696"/>
                    </a:ext>
                  </a:extLst>
                </a:gridCol>
                <a:gridCol w="502504">
                  <a:extLst>
                    <a:ext uri="{9D8B030D-6E8A-4147-A177-3AD203B41FA5}">
                      <a16:colId xmlns:a16="http://schemas.microsoft.com/office/drawing/2014/main" val="3826618120"/>
                    </a:ext>
                  </a:extLst>
                </a:gridCol>
                <a:gridCol w="502504">
                  <a:extLst>
                    <a:ext uri="{9D8B030D-6E8A-4147-A177-3AD203B41FA5}">
                      <a16:colId xmlns:a16="http://schemas.microsoft.com/office/drawing/2014/main" val="751258294"/>
                    </a:ext>
                  </a:extLst>
                </a:gridCol>
                <a:gridCol w="502504">
                  <a:extLst>
                    <a:ext uri="{9D8B030D-6E8A-4147-A177-3AD203B41FA5}">
                      <a16:colId xmlns:a16="http://schemas.microsoft.com/office/drawing/2014/main" val="3369356377"/>
                    </a:ext>
                  </a:extLst>
                </a:gridCol>
                <a:gridCol w="502504">
                  <a:extLst>
                    <a:ext uri="{9D8B030D-6E8A-4147-A177-3AD203B41FA5}">
                      <a16:colId xmlns:a16="http://schemas.microsoft.com/office/drawing/2014/main" val="3611291649"/>
                    </a:ext>
                  </a:extLst>
                </a:gridCol>
                <a:gridCol w="502504">
                  <a:extLst>
                    <a:ext uri="{9D8B030D-6E8A-4147-A177-3AD203B41FA5}">
                      <a16:colId xmlns:a16="http://schemas.microsoft.com/office/drawing/2014/main" val="1396479723"/>
                    </a:ext>
                  </a:extLst>
                </a:gridCol>
                <a:gridCol w="502504">
                  <a:extLst>
                    <a:ext uri="{9D8B030D-6E8A-4147-A177-3AD203B41FA5}">
                      <a16:colId xmlns:a16="http://schemas.microsoft.com/office/drawing/2014/main" val="758405670"/>
                    </a:ext>
                  </a:extLst>
                </a:gridCol>
                <a:gridCol w="502504">
                  <a:extLst>
                    <a:ext uri="{9D8B030D-6E8A-4147-A177-3AD203B41FA5}">
                      <a16:colId xmlns:a16="http://schemas.microsoft.com/office/drawing/2014/main" val="2118109490"/>
                    </a:ext>
                  </a:extLst>
                </a:gridCol>
                <a:gridCol w="502504">
                  <a:extLst>
                    <a:ext uri="{9D8B030D-6E8A-4147-A177-3AD203B41FA5}">
                      <a16:colId xmlns:a16="http://schemas.microsoft.com/office/drawing/2014/main" val="3047939276"/>
                    </a:ext>
                  </a:extLst>
                </a:gridCol>
                <a:gridCol w="502504">
                  <a:extLst>
                    <a:ext uri="{9D8B030D-6E8A-4147-A177-3AD203B41FA5}">
                      <a16:colId xmlns:a16="http://schemas.microsoft.com/office/drawing/2014/main" val="3957683356"/>
                    </a:ext>
                  </a:extLst>
                </a:gridCol>
                <a:gridCol w="502504">
                  <a:extLst>
                    <a:ext uri="{9D8B030D-6E8A-4147-A177-3AD203B41FA5}">
                      <a16:colId xmlns:a16="http://schemas.microsoft.com/office/drawing/2014/main" val="3838042741"/>
                    </a:ext>
                  </a:extLst>
                </a:gridCol>
                <a:gridCol w="502504">
                  <a:extLst>
                    <a:ext uri="{9D8B030D-6E8A-4147-A177-3AD203B41FA5}">
                      <a16:colId xmlns:a16="http://schemas.microsoft.com/office/drawing/2014/main" val="3039942898"/>
                    </a:ext>
                  </a:extLst>
                </a:gridCol>
                <a:gridCol w="502504">
                  <a:extLst>
                    <a:ext uri="{9D8B030D-6E8A-4147-A177-3AD203B41FA5}">
                      <a16:colId xmlns:a16="http://schemas.microsoft.com/office/drawing/2014/main" val="3122705604"/>
                    </a:ext>
                  </a:extLst>
                </a:gridCol>
                <a:gridCol w="502504">
                  <a:extLst>
                    <a:ext uri="{9D8B030D-6E8A-4147-A177-3AD203B41FA5}">
                      <a16:colId xmlns:a16="http://schemas.microsoft.com/office/drawing/2014/main" val="3183874945"/>
                    </a:ext>
                  </a:extLst>
                </a:gridCol>
                <a:gridCol w="502504">
                  <a:extLst>
                    <a:ext uri="{9D8B030D-6E8A-4147-A177-3AD203B41FA5}">
                      <a16:colId xmlns:a16="http://schemas.microsoft.com/office/drawing/2014/main" val="3052347824"/>
                    </a:ext>
                  </a:extLst>
                </a:gridCol>
                <a:gridCol w="502504">
                  <a:extLst>
                    <a:ext uri="{9D8B030D-6E8A-4147-A177-3AD203B41FA5}">
                      <a16:colId xmlns:a16="http://schemas.microsoft.com/office/drawing/2014/main" val="3872980149"/>
                    </a:ext>
                  </a:extLst>
                </a:gridCol>
                <a:gridCol w="502504">
                  <a:extLst>
                    <a:ext uri="{9D8B030D-6E8A-4147-A177-3AD203B41FA5}">
                      <a16:colId xmlns:a16="http://schemas.microsoft.com/office/drawing/2014/main" val="1666915295"/>
                    </a:ext>
                  </a:extLst>
                </a:gridCol>
                <a:gridCol w="502504">
                  <a:extLst>
                    <a:ext uri="{9D8B030D-6E8A-4147-A177-3AD203B41FA5}">
                      <a16:colId xmlns:a16="http://schemas.microsoft.com/office/drawing/2014/main" val="1238438268"/>
                    </a:ext>
                  </a:extLst>
                </a:gridCol>
                <a:gridCol w="502504">
                  <a:extLst>
                    <a:ext uri="{9D8B030D-6E8A-4147-A177-3AD203B41FA5}">
                      <a16:colId xmlns:a16="http://schemas.microsoft.com/office/drawing/2014/main" val="1565469024"/>
                    </a:ext>
                  </a:extLst>
                </a:gridCol>
                <a:gridCol w="502504">
                  <a:extLst>
                    <a:ext uri="{9D8B030D-6E8A-4147-A177-3AD203B41FA5}">
                      <a16:colId xmlns:a16="http://schemas.microsoft.com/office/drawing/2014/main" val="1533850118"/>
                    </a:ext>
                  </a:extLst>
                </a:gridCol>
              </a:tblGrid>
              <a:tr h="496677">
                <a:tc>
                  <a:txBody>
                    <a:bodyPr/>
                    <a:lstStyle/>
                    <a:p>
                      <a:pPr lvl="1" algn="r"/>
                      <a:endParaRPr lang="en-US" dirty="0"/>
                    </a:p>
                  </a:txBody>
                  <a:tcPr>
                    <a:solidFill>
                      <a:schemeClr val="bg2">
                        <a:lumMod val="10000"/>
                      </a:schemeClr>
                    </a:solidFill>
                  </a:tcPr>
                </a:tc>
                <a:tc gridSpan="4">
                  <a:txBody>
                    <a:bodyPr/>
                    <a:lstStyle/>
                    <a:p>
                      <a:pPr lvl="1" algn="r"/>
                      <a:r>
                        <a:rPr lang="en-US" dirty="0"/>
                        <a:t>2021</a:t>
                      </a:r>
                    </a:p>
                  </a:txBody>
                  <a:tcPr>
                    <a:solidFill>
                      <a:schemeClr val="bg2">
                        <a:lumMod val="10000"/>
                      </a:schemeClr>
                    </a:solidFill>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tc gridSpan="12">
                  <a:txBody>
                    <a:bodyPr/>
                    <a:lstStyle/>
                    <a:p>
                      <a:r>
                        <a:rPr lang="en-US" dirty="0"/>
                        <a:t>2022</a:t>
                      </a:r>
                    </a:p>
                  </a:txBody>
                  <a:tcPr>
                    <a:solidFill>
                      <a:schemeClr val="bg2">
                        <a:lumMod val="10000"/>
                      </a:schemeClr>
                    </a:solidFill>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tc gridSpan="5">
                  <a:txBody>
                    <a:bodyPr/>
                    <a:lstStyle/>
                    <a:p>
                      <a:r>
                        <a:rPr lang="en-US" dirty="0"/>
                        <a:t>2023</a:t>
                      </a:r>
                    </a:p>
                  </a:txBody>
                  <a:tcPr>
                    <a:solidFill>
                      <a:schemeClr val="bg2">
                        <a:lumMod val="10000"/>
                      </a:schemeClr>
                    </a:solidFill>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extLst>
                  <a:ext uri="{0D108BD9-81ED-4DB2-BD59-A6C34878D82A}">
                    <a16:rowId xmlns:a16="http://schemas.microsoft.com/office/drawing/2014/main" val="1322177397"/>
                  </a:ext>
                </a:extLst>
              </a:tr>
              <a:tr h="476015">
                <a:tc>
                  <a:txBody>
                    <a:bodyPr/>
                    <a:lstStyle/>
                    <a:p>
                      <a:endParaRPr lang="en-US" dirty="0"/>
                    </a:p>
                  </a:txBody>
                  <a:tcPr/>
                </a:tc>
                <a:tc>
                  <a:txBody>
                    <a:bodyPr/>
                    <a:lstStyle/>
                    <a:p>
                      <a:r>
                        <a:rPr lang="en-US" dirty="0"/>
                        <a:t>S</a:t>
                      </a:r>
                    </a:p>
                  </a:txBody>
                  <a:tcPr/>
                </a:tc>
                <a:tc>
                  <a:txBody>
                    <a:bodyPr/>
                    <a:lstStyle/>
                    <a:p>
                      <a:r>
                        <a:rPr lang="en-US" dirty="0"/>
                        <a:t>O</a:t>
                      </a:r>
                    </a:p>
                  </a:txBody>
                  <a:tcPr/>
                </a:tc>
                <a:tc>
                  <a:txBody>
                    <a:bodyPr/>
                    <a:lstStyle/>
                    <a:p>
                      <a:r>
                        <a:rPr lang="en-US" dirty="0"/>
                        <a:t>N</a:t>
                      </a:r>
                    </a:p>
                  </a:txBody>
                  <a:tcPr/>
                </a:tc>
                <a:tc>
                  <a:txBody>
                    <a:bodyPr/>
                    <a:lstStyle/>
                    <a:p>
                      <a:r>
                        <a:rPr lang="en-US" dirty="0"/>
                        <a:t>D</a:t>
                      </a:r>
                    </a:p>
                  </a:txBody>
                  <a:tcPr/>
                </a:tc>
                <a:tc>
                  <a:txBody>
                    <a:bodyPr/>
                    <a:lstStyle/>
                    <a:p>
                      <a:r>
                        <a:rPr lang="en-US" dirty="0"/>
                        <a:t>J</a:t>
                      </a:r>
                    </a:p>
                  </a:txBody>
                  <a:tcPr/>
                </a:tc>
                <a:tc>
                  <a:txBody>
                    <a:bodyPr/>
                    <a:lstStyle/>
                    <a:p>
                      <a:r>
                        <a:rPr lang="en-US" dirty="0"/>
                        <a:t>F</a:t>
                      </a:r>
                    </a:p>
                  </a:txBody>
                  <a:tcPr/>
                </a:tc>
                <a:tc>
                  <a:txBody>
                    <a:bodyPr/>
                    <a:lstStyle/>
                    <a:p>
                      <a:r>
                        <a:rPr lang="en-US" dirty="0"/>
                        <a:t>M</a:t>
                      </a:r>
                    </a:p>
                  </a:txBody>
                  <a:tcPr/>
                </a:tc>
                <a:tc>
                  <a:txBody>
                    <a:bodyPr/>
                    <a:lstStyle/>
                    <a:p>
                      <a:r>
                        <a:rPr lang="en-US" dirty="0"/>
                        <a:t>A</a:t>
                      </a:r>
                    </a:p>
                  </a:txBody>
                  <a:tcPr/>
                </a:tc>
                <a:tc>
                  <a:txBody>
                    <a:bodyPr/>
                    <a:lstStyle/>
                    <a:p>
                      <a:r>
                        <a:rPr lang="en-US" dirty="0"/>
                        <a:t>M</a:t>
                      </a:r>
                    </a:p>
                  </a:txBody>
                  <a:tcPr/>
                </a:tc>
                <a:tc>
                  <a:txBody>
                    <a:bodyPr/>
                    <a:lstStyle/>
                    <a:p>
                      <a:r>
                        <a:rPr lang="en-US" dirty="0"/>
                        <a:t>J</a:t>
                      </a:r>
                    </a:p>
                  </a:txBody>
                  <a:tcPr/>
                </a:tc>
                <a:tc>
                  <a:txBody>
                    <a:bodyPr/>
                    <a:lstStyle/>
                    <a:p>
                      <a:r>
                        <a:rPr lang="en-US" dirty="0"/>
                        <a:t>J</a:t>
                      </a:r>
                    </a:p>
                  </a:txBody>
                  <a:tcPr/>
                </a:tc>
                <a:tc>
                  <a:txBody>
                    <a:bodyPr/>
                    <a:lstStyle/>
                    <a:p>
                      <a:r>
                        <a:rPr lang="en-US" dirty="0"/>
                        <a:t>A</a:t>
                      </a:r>
                    </a:p>
                  </a:txBody>
                  <a:tcPr/>
                </a:tc>
                <a:tc>
                  <a:txBody>
                    <a:bodyPr/>
                    <a:lstStyle/>
                    <a:p>
                      <a:r>
                        <a:rPr lang="en-US" dirty="0"/>
                        <a:t>S</a:t>
                      </a:r>
                    </a:p>
                  </a:txBody>
                  <a:tcPr/>
                </a:tc>
                <a:tc>
                  <a:txBody>
                    <a:bodyPr/>
                    <a:lstStyle/>
                    <a:p>
                      <a:r>
                        <a:rPr lang="en-US" dirty="0"/>
                        <a:t>O</a:t>
                      </a:r>
                    </a:p>
                  </a:txBody>
                  <a:tcPr/>
                </a:tc>
                <a:tc>
                  <a:txBody>
                    <a:bodyPr/>
                    <a:lstStyle/>
                    <a:p>
                      <a:r>
                        <a:rPr lang="en-US" dirty="0"/>
                        <a:t>N</a:t>
                      </a:r>
                    </a:p>
                  </a:txBody>
                  <a:tcPr/>
                </a:tc>
                <a:tc>
                  <a:txBody>
                    <a:bodyPr/>
                    <a:lstStyle/>
                    <a:p>
                      <a:r>
                        <a:rPr lang="en-US" dirty="0"/>
                        <a:t>D</a:t>
                      </a:r>
                    </a:p>
                  </a:txBody>
                  <a:tcPr/>
                </a:tc>
                <a:tc>
                  <a:txBody>
                    <a:bodyPr/>
                    <a:lstStyle/>
                    <a:p>
                      <a:r>
                        <a:rPr lang="en-US" dirty="0"/>
                        <a:t>J</a:t>
                      </a:r>
                    </a:p>
                  </a:txBody>
                  <a:tcPr/>
                </a:tc>
                <a:tc>
                  <a:txBody>
                    <a:bodyPr/>
                    <a:lstStyle/>
                    <a:p>
                      <a:r>
                        <a:rPr lang="en-US" dirty="0"/>
                        <a:t>F</a:t>
                      </a:r>
                    </a:p>
                  </a:txBody>
                  <a:tcPr/>
                </a:tc>
                <a:tc>
                  <a:txBody>
                    <a:bodyPr/>
                    <a:lstStyle/>
                    <a:p>
                      <a:r>
                        <a:rPr lang="en-US" dirty="0"/>
                        <a:t>M</a:t>
                      </a:r>
                    </a:p>
                  </a:txBody>
                  <a:tcPr/>
                </a:tc>
                <a:tc>
                  <a:txBody>
                    <a:bodyPr/>
                    <a:lstStyle/>
                    <a:p>
                      <a:r>
                        <a:rPr lang="en-US" dirty="0"/>
                        <a:t>A</a:t>
                      </a:r>
                    </a:p>
                  </a:txBody>
                  <a:tcPr/>
                </a:tc>
                <a:tc>
                  <a:txBody>
                    <a:bodyPr/>
                    <a:lstStyle/>
                    <a:p>
                      <a:r>
                        <a:rPr lang="en-US" dirty="0"/>
                        <a:t>M</a:t>
                      </a:r>
                    </a:p>
                  </a:txBody>
                  <a:tcPr/>
                </a:tc>
                <a:extLst>
                  <a:ext uri="{0D108BD9-81ED-4DB2-BD59-A6C34878D82A}">
                    <a16:rowId xmlns:a16="http://schemas.microsoft.com/office/drawing/2014/main" val="597462492"/>
                  </a:ext>
                </a:extLst>
              </a:tr>
              <a:tr h="1091942">
                <a:tc>
                  <a:txBody>
                    <a:bodyPr/>
                    <a:lstStyle/>
                    <a:p>
                      <a:pPr algn="ctr"/>
                      <a:r>
                        <a:rPr lang="en-US" sz="1600" b="1" dirty="0">
                          <a:solidFill>
                            <a:schemeClr val="bg1"/>
                          </a:solidFill>
                        </a:rPr>
                        <a:t>Luma</a:t>
                      </a:r>
                    </a:p>
                  </a:txBody>
                  <a:tcPr vert="vert270">
                    <a:solidFill>
                      <a:schemeClr val="bg2">
                        <a:lumMod val="10000"/>
                      </a:schemeClr>
                    </a:solidFill>
                  </a:tcPr>
                </a:tc>
                <a:tc gridSpan="4">
                  <a:txBody>
                    <a:bodyPr/>
                    <a:lstStyle/>
                    <a:p>
                      <a:pPr algn="ctr"/>
                      <a:r>
                        <a:rPr lang="en-US" sz="1000" b="1" u="none" dirty="0">
                          <a:solidFill>
                            <a:schemeClr val="bg1"/>
                          </a:solidFill>
                        </a:rPr>
                        <a:t>Architect</a:t>
                      </a:r>
                    </a:p>
                    <a:p>
                      <a:pPr algn="ctr"/>
                      <a:r>
                        <a:rPr lang="en-US" sz="1000" b="1" dirty="0">
                          <a:solidFill>
                            <a:schemeClr val="bg1"/>
                          </a:solidFill>
                        </a:rPr>
                        <a:t>Business Process Reviews</a:t>
                      </a:r>
                    </a:p>
                  </a:txBody>
                  <a:tcPr>
                    <a:solidFill>
                      <a:schemeClr val="accent6"/>
                    </a:solidFill>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tc gridSpan="4">
                  <a:txBody>
                    <a:bodyPr/>
                    <a:lstStyle/>
                    <a:p>
                      <a:pPr algn="ctr"/>
                      <a:r>
                        <a:rPr lang="en-US" sz="1000" b="1" dirty="0">
                          <a:solidFill>
                            <a:schemeClr val="bg1"/>
                          </a:solidFill>
                        </a:rPr>
                        <a:t>Configure &amp; Prototype</a:t>
                      </a:r>
                    </a:p>
                  </a:txBody>
                  <a:tcPr>
                    <a:solidFill>
                      <a:schemeClr val="accent6">
                        <a:lumMod val="75000"/>
                      </a:schemeClr>
                    </a:solidFill>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tc gridSpan="4">
                  <a:txBody>
                    <a:bodyPr/>
                    <a:lstStyle/>
                    <a:p>
                      <a:pPr algn="ctr"/>
                      <a:r>
                        <a:rPr lang="en-US" sz="1000" b="1" dirty="0">
                          <a:solidFill>
                            <a:schemeClr val="bg1"/>
                          </a:solidFill>
                        </a:rPr>
                        <a:t>Data Conversion </a:t>
                      </a:r>
                    </a:p>
                    <a:p>
                      <a:pPr algn="ctr"/>
                      <a:r>
                        <a:rPr lang="en-US" sz="1000" b="1" dirty="0">
                          <a:solidFill>
                            <a:schemeClr val="bg1"/>
                          </a:solidFill>
                        </a:rPr>
                        <a:t>System Integration Test</a:t>
                      </a:r>
                    </a:p>
                    <a:p>
                      <a:pPr algn="ctr"/>
                      <a:r>
                        <a:rPr lang="en-US" sz="1000" b="1" dirty="0">
                          <a:solidFill>
                            <a:schemeClr val="bg1"/>
                          </a:solidFill>
                        </a:rPr>
                        <a:t>Payroll Compare Test</a:t>
                      </a:r>
                    </a:p>
                  </a:txBody>
                  <a:tcPr>
                    <a:solidFill>
                      <a:schemeClr val="accent1">
                        <a:lumMod val="75000"/>
                      </a:schemeClr>
                    </a:solidFill>
                  </a:tcPr>
                </a:tc>
                <a:tc hMerge="1">
                  <a:txBody>
                    <a:bodyPr/>
                    <a:lstStyle/>
                    <a:p>
                      <a:pPr algn="ctr"/>
                      <a:endParaRPr lang="en-US" sz="1200" dirty="0"/>
                    </a:p>
                  </a:txBody>
                  <a:tcPr/>
                </a:tc>
                <a:tc hMerge="1">
                  <a:txBody>
                    <a:bodyPr/>
                    <a:lstStyle/>
                    <a:p>
                      <a:pPr algn="ctr"/>
                      <a:endParaRPr lang="en-US" sz="1200" dirty="0"/>
                    </a:p>
                  </a:txBody>
                  <a:tcPr/>
                </a:tc>
                <a:tc hMerge="1">
                  <a:txBody>
                    <a:bodyPr/>
                    <a:lstStyle/>
                    <a:p>
                      <a:pPr algn="ctr"/>
                      <a:endParaRPr lang="en-US" sz="1200" dirty="0"/>
                    </a:p>
                  </a:txBody>
                  <a:tcPr/>
                </a:tc>
                <a:tc gridSpan="2">
                  <a:txBody>
                    <a:bodyPr/>
                    <a:lstStyle/>
                    <a:p>
                      <a:pPr algn="ctr"/>
                      <a:r>
                        <a:rPr lang="en-US" sz="1000" b="1" dirty="0">
                          <a:solidFill>
                            <a:schemeClr val="bg1"/>
                          </a:solidFill>
                        </a:rPr>
                        <a:t>User Acceptance Testing</a:t>
                      </a:r>
                    </a:p>
                  </a:txBody>
                  <a:tcPr>
                    <a:solidFill>
                      <a:schemeClr val="accent1">
                        <a:lumMod val="50000"/>
                      </a:schemeClr>
                    </a:solidFill>
                  </a:tcPr>
                </a:tc>
                <a:tc hMerge="1">
                  <a:txBody>
                    <a:bodyPr/>
                    <a:lstStyle/>
                    <a:p>
                      <a:pPr algn="ctr"/>
                      <a:endParaRPr lang="en-US" sz="1200" dirty="0"/>
                    </a:p>
                  </a:txBody>
                  <a:tcPr/>
                </a:tc>
                <a:tc gridSpan="2">
                  <a:txBody>
                    <a:bodyPr/>
                    <a:lstStyle/>
                    <a:p>
                      <a:pPr algn="ctr"/>
                      <a:r>
                        <a:rPr lang="en-US" sz="1000" b="1" dirty="0">
                          <a:solidFill>
                            <a:schemeClr val="bg1"/>
                          </a:solidFill>
                        </a:rPr>
                        <a:t>User Training</a:t>
                      </a:r>
                    </a:p>
                  </a:txBody>
                  <a:tcPr>
                    <a:solidFill>
                      <a:schemeClr val="accent1">
                        <a:lumMod val="50000"/>
                      </a:schemeClr>
                    </a:solidFill>
                  </a:tcPr>
                </a:tc>
                <a:tc hMerge="1">
                  <a:txBody>
                    <a:bodyPr/>
                    <a:lstStyle/>
                    <a:p>
                      <a:pPr algn="ctr"/>
                      <a:endParaRPr lang="en-US" sz="1200" dirty="0"/>
                    </a:p>
                  </a:txBody>
                  <a:tcPr/>
                </a:tc>
                <a:tc rowSpan="2">
                  <a:txBody>
                    <a:bodyPr/>
                    <a:lstStyle/>
                    <a:p>
                      <a:pPr algn="ctr"/>
                      <a:endParaRPr lang="en-US" sz="1000" b="1" dirty="0">
                        <a:solidFill>
                          <a:schemeClr val="tx1"/>
                        </a:solidFill>
                      </a:endParaRPr>
                    </a:p>
                    <a:p>
                      <a:pPr algn="ctr"/>
                      <a:r>
                        <a:rPr lang="en-US" sz="1000" b="1" dirty="0">
                          <a:solidFill>
                            <a:schemeClr val="bg1"/>
                          </a:solidFill>
                        </a:rPr>
                        <a:t>Go Live</a:t>
                      </a:r>
                    </a:p>
                  </a:txBody>
                  <a:tcPr>
                    <a:solidFill>
                      <a:schemeClr val="accent6">
                        <a:lumMod val="50000"/>
                      </a:schemeClr>
                    </a:solidFill>
                  </a:tcPr>
                </a:tc>
                <a:tc rowSpan="2" gridSpan="4">
                  <a:txBody>
                    <a:bodyPr/>
                    <a:lstStyle/>
                    <a:p>
                      <a:pPr algn="ctr"/>
                      <a:r>
                        <a:rPr lang="en-US" sz="1000" b="1" dirty="0">
                          <a:solidFill>
                            <a:schemeClr val="bg1"/>
                          </a:solidFill>
                        </a:rPr>
                        <a:t>Sustain Ongoing Operations</a:t>
                      </a:r>
                    </a:p>
                  </a:txBody>
                  <a:tcPr>
                    <a:solidFill>
                      <a:schemeClr val="accent6">
                        <a:lumMod val="50000"/>
                      </a:schemeClr>
                    </a:solidFill>
                  </a:tcPr>
                </a:tc>
                <a:tc rowSpan="2" hMerge="1">
                  <a:txBody>
                    <a:bodyPr/>
                    <a:lstStyle/>
                    <a:p>
                      <a:pPr algn="ctr"/>
                      <a:endParaRPr lang="en-US" sz="1000" dirty="0"/>
                    </a:p>
                  </a:txBody>
                  <a:tcPr/>
                </a:tc>
                <a:tc rowSpan="2" hMerge="1">
                  <a:txBody>
                    <a:bodyPr/>
                    <a:lstStyle/>
                    <a:p>
                      <a:pPr algn="ctr"/>
                      <a:endParaRPr lang="en-US" sz="1000" dirty="0"/>
                    </a:p>
                  </a:txBody>
                  <a:tcPr/>
                </a:tc>
                <a:tc rowSpan="2" hMerge="1">
                  <a:txBody>
                    <a:bodyPr/>
                    <a:lstStyle/>
                    <a:p>
                      <a:pPr algn="ctr"/>
                      <a:endParaRPr lang="en-US" sz="1000" dirty="0"/>
                    </a:p>
                  </a:txBody>
                  <a:tcPr/>
                </a:tc>
                <a:extLst>
                  <a:ext uri="{0D108BD9-81ED-4DB2-BD59-A6C34878D82A}">
                    <a16:rowId xmlns:a16="http://schemas.microsoft.com/office/drawing/2014/main" val="3447036672"/>
                  </a:ext>
                </a:extLst>
              </a:tr>
              <a:tr h="476015">
                <a:tc gridSpan="17">
                  <a:txBody>
                    <a:bodyPr/>
                    <a:lstStyle/>
                    <a:p>
                      <a:pPr algn="ctr"/>
                      <a:r>
                        <a:rPr lang="en-US" dirty="0"/>
                        <a:t>Identify: Areas of Integration/Critical Decision Points/Opportunities for Standardization</a:t>
                      </a:r>
                    </a:p>
                  </a:txBody>
                  <a:tcPr/>
                </a:tc>
                <a:tc hMerge="1">
                  <a:txBody>
                    <a:bodyPr/>
                    <a:lstStyle/>
                    <a:p>
                      <a:endParaRPr lang="en-US" dirty="0"/>
                    </a:p>
                  </a:txBody>
                  <a:tcPr/>
                </a:tc>
                <a:tc hMerge="1">
                  <a:txBody>
                    <a:bodyPr/>
                    <a:lstStyle/>
                    <a:p>
                      <a:endParaRPr lang="en-US" sz="1000" dirty="0"/>
                    </a:p>
                  </a:txBody>
                  <a:tcPr/>
                </a:tc>
                <a:tc hMerge="1">
                  <a:txBody>
                    <a:bodyPr/>
                    <a:lstStyle/>
                    <a:p>
                      <a:pPr algn="ctr"/>
                      <a:endParaRPr lang="en-US" sz="1000" dirty="0"/>
                    </a:p>
                  </a:txBody>
                  <a:tcPr/>
                </a:tc>
                <a:tc hMerge="1">
                  <a:txBody>
                    <a:bodyPr/>
                    <a:lstStyle/>
                    <a:p>
                      <a:pPr algn="ctr"/>
                      <a:endParaRPr lang="en-US" sz="1000" dirty="0"/>
                    </a:p>
                  </a:txBody>
                  <a:tcPr/>
                </a:tc>
                <a:tc hMerge="1">
                  <a:txBody>
                    <a:bodyPr/>
                    <a:lstStyle/>
                    <a:p>
                      <a:pPr algn="ctr"/>
                      <a:endParaRPr lang="en-US" sz="1000" dirty="0"/>
                    </a:p>
                  </a:txBody>
                  <a:tcPr/>
                </a:tc>
                <a:tc hMerge="1">
                  <a:txBody>
                    <a:bodyPr/>
                    <a:lstStyle/>
                    <a:p>
                      <a:pPr algn="ctr"/>
                      <a:endParaRPr lang="en-US" sz="1000" dirty="0"/>
                    </a:p>
                  </a:txBody>
                  <a:tcPr/>
                </a:tc>
                <a:tc hMerge="1">
                  <a:txBody>
                    <a:bodyPr/>
                    <a:lstStyle/>
                    <a:p>
                      <a:pPr algn="ctr"/>
                      <a:endParaRPr lang="en-US" sz="1000" dirty="0"/>
                    </a:p>
                  </a:txBody>
                  <a:tcPr/>
                </a:tc>
                <a:tc hMerge="1">
                  <a:txBody>
                    <a:bodyPr/>
                    <a:lstStyle/>
                    <a:p>
                      <a:pPr algn="ctr"/>
                      <a:endParaRPr lang="en-US" sz="1000" dirty="0"/>
                    </a:p>
                  </a:txBody>
                  <a:tcPr/>
                </a:tc>
                <a:tc hMerge="1">
                  <a:txBody>
                    <a:bodyPr/>
                    <a:lstStyle/>
                    <a:p>
                      <a:pPr algn="ctr"/>
                      <a:endParaRPr lang="en-US" sz="1000" dirty="0"/>
                    </a:p>
                  </a:txBody>
                  <a:tcPr/>
                </a:tc>
                <a:tc hMerge="1">
                  <a:txBody>
                    <a:bodyPr/>
                    <a:lstStyle/>
                    <a:p>
                      <a:pPr algn="ctr"/>
                      <a:endParaRPr lang="en-US" sz="1000" dirty="0"/>
                    </a:p>
                  </a:txBody>
                  <a:tcPr/>
                </a:tc>
                <a:tc hMerge="1">
                  <a:txBody>
                    <a:bodyPr/>
                    <a:lstStyle/>
                    <a:p>
                      <a:pPr algn="ctr"/>
                      <a:endParaRPr lang="en-US" sz="1000" dirty="0"/>
                    </a:p>
                  </a:txBody>
                  <a:tcPr/>
                </a:tc>
                <a:tc hMerge="1">
                  <a:txBody>
                    <a:bodyPr/>
                    <a:lstStyle/>
                    <a:p>
                      <a:pPr algn="ctr"/>
                      <a:endParaRPr lang="en-US" sz="1000" dirty="0"/>
                    </a:p>
                  </a:txBody>
                  <a:tcPr/>
                </a:tc>
                <a:tc hMerge="1">
                  <a:txBody>
                    <a:bodyPr/>
                    <a:lstStyle/>
                    <a:p>
                      <a:pPr algn="ctr"/>
                      <a:endParaRPr lang="en-US" sz="1000"/>
                    </a:p>
                  </a:txBody>
                  <a:tcPr/>
                </a:tc>
                <a:tc hMerge="1">
                  <a:txBody>
                    <a:bodyPr/>
                    <a:lstStyle/>
                    <a:p>
                      <a:pPr algn="ctr"/>
                      <a:endParaRPr lang="en-US" sz="1000" dirty="0"/>
                    </a:p>
                  </a:txBody>
                  <a:tcPr/>
                </a:tc>
                <a:tc hMerge="1">
                  <a:txBody>
                    <a:bodyPr/>
                    <a:lstStyle/>
                    <a:p>
                      <a:pPr algn="ctr"/>
                      <a:endParaRPr lang="en-US" sz="1000" dirty="0"/>
                    </a:p>
                  </a:txBody>
                  <a:tcPr/>
                </a:tc>
                <a:tc hMerge="1">
                  <a:txBody>
                    <a:bodyPr/>
                    <a:lstStyle/>
                    <a:p>
                      <a:pPr algn="ctr"/>
                      <a:endParaRPr lang="en-US" sz="1000" dirty="0"/>
                    </a:p>
                  </a:txBody>
                  <a:tcPr/>
                </a:tc>
                <a:tc vMerge="1">
                  <a:txBody>
                    <a:bodyPr/>
                    <a:lstStyle/>
                    <a:p>
                      <a:pPr algn="ctr"/>
                      <a:endParaRPr lang="en-US" sz="1000" dirty="0"/>
                    </a:p>
                  </a:txBody>
                  <a:tcPr>
                    <a:solidFill>
                      <a:schemeClr val="tx1"/>
                    </a:solidFill>
                  </a:tcPr>
                </a:tc>
                <a:tc gridSpan="4" vMerge="1">
                  <a:txBody>
                    <a:bodyPr/>
                    <a:lstStyle/>
                    <a:p>
                      <a:pPr algn="ctr"/>
                      <a:endParaRPr lang="en-US" sz="1000" dirty="0"/>
                    </a:p>
                  </a:txBody>
                  <a:tcPr>
                    <a:solidFill>
                      <a:schemeClr val="accent6">
                        <a:lumMod val="50000"/>
                      </a:schemeClr>
                    </a:solidFill>
                  </a:tcPr>
                </a:tc>
                <a:tc hMerge="1" vMerge="1">
                  <a:txBody>
                    <a:bodyPr/>
                    <a:lstStyle/>
                    <a:p>
                      <a:pPr algn="ctr"/>
                      <a:endParaRPr lang="en-US" sz="1000" dirty="0"/>
                    </a:p>
                  </a:txBody>
                  <a:tcPr/>
                </a:tc>
                <a:tc hMerge="1" vMerge="1">
                  <a:txBody>
                    <a:bodyPr/>
                    <a:lstStyle/>
                    <a:p>
                      <a:pPr algn="ctr"/>
                      <a:endParaRPr lang="en-US" sz="1000" dirty="0"/>
                    </a:p>
                  </a:txBody>
                  <a:tcPr/>
                </a:tc>
                <a:tc hMerge="1" vMerge="1">
                  <a:txBody>
                    <a:bodyPr/>
                    <a:lstStyle/>
                    <a:p>
                      <a:pPr algn="ctr"/>
                      <a:endParaRPr lang="en-US" sz="1000" dirty="0"/>
                    </a:p>
                  </a:txBody>
                  <a:tcPr/>
                </a:tc>
                <a:extLst>
                  <a:ext uri="{0D108BD9-81ED-4DB2-BD59-A6C34878D82A}">
                    <a16:rowId xmlns:a16="http://schemas.microsoft.com/office/drawing/2014/main" val="4041134976"/>
                  </a:ext>
                </a:extLst>
              </a:tr>
              <a:tr h="2422083">
                <a:tc>
                  <a:txBody>
                    <a:bodyPr/>
                    <a:lstStyle/>
                    <a:p>
                      <a:pPr marL="0" algn="ctr" defTabSz="914400" rtl="0" eaLnBrk="1" latinLnBrk="0" hangingPunct="1"/>
                      <a:r>
                        <a:rPr lang="en-US" sz="1600" b="1" kern="1200" dirty="0">
                          <a:solidFill>
                            <a:schemeClr val="bg1"/>
                          </a:solidFill>
                          <a:latin typeface="+mn-lt"/>
                          <a:ea typeface="+mn-ea"/>
                          <a:cs typeface="+mn-cs"/>
                        </a:rPr>
                        <a:t>HR Modernization</a:t>
                      </a:r>
                    </a:p>
                  </a:txBody>
                  <a:tcPr vert="vert270">
                    <a:solidFill>
                      <a:schemeClr val="bg2">
                        <a:lumMod val="10000"/>
                      </a:schemeClr>
                    </a:solidFill>
                  </a:tcPr>
                </a:tc>
                <a:tc gridSpan="4">
                  <a:txBody>
                    <a:bodyPr/>
                    <a:lstStyle/>
                    <a:p>
                      <a:pPr marL="0" algn="ctr" defTabSz="914400" rtl="0" eaLnBrk="1" latinLnBrk="0" hangingPunct="1"/>
                      <a:endParaRPr lang="en-US" sz="1000" b="1" kern="1200" dirty="0">
                        <a:solidFill>
                          <a:schemeClr val="bg1"/>
                        </a:solidFill>
                        <a:latin typeface="+mn-lt"/>
                        <a:ea typeface="+mn-ea"/>
                        <a:cs typeface="+mn-cs"/>
                      </a:endParaRPr>
                    </a:p>
                    <a:p>
                      <a:pPr marL="0" algn="ctr" defTabSz="914400" rtl="0" eaLnBrk="1" latinLnBrk="0" hangingPunct="1"/>
                      <a:r>
                        <a:rPr lang="en-US" sz="1000" b="1" kern="1200" dirty="0">
                          <a:solidFill>
                            <a:schemeClr val="bg1"/>
                          </a:solidFill>
                          <a:latin typeface="+mn-lt"/>
                          <a:ea typeface="+mn-ea"/>
                          <a:cs typeface="+mn-cs"/>
                        </a:rPr>
                        <a:t>Conduct Needs Assessment and Develop Gap Analysis</a:t>
                      </a:r>
                    </a:p>
                    <a:p>
                      <a:pPr marL="0" algn="ctr" defTabSz="914400" rtl="0" eaLnBrk="1" latinLnBrk="0" hangingPunct="1"/>
                      <a:endParaRPr lang="en-US" sz="1000" b="1" kern="1200" dirty="0">
                        <a:solidFill>
                          <a:schemeClr val="bg1"/>
                        </a:solidFill>
                        <a:latin typeface="+mn-lt"/>
                        <a:ea typeface="+mn-ea"/>
                        <a:cs typeface="+mn-cs"/>
                      </a:endParaRPr>
                    </a:p>
                  </a:txBody>
                  <a:tcPr>
                    <a:solidFill>
                      <a:srgbClr val="7EBA56"/>
                    </a:solidFill>
                  </a:tcPr>
                </a:tc>
                <a:tc hMerge="1">
                  <a:txBody>
                    <a:bodyPr/>
                    <a:lstStyle/>
                    <a:p>
                      <a:endParaRPr lang="en-US" sz="1000" dirty="0"/>
                    </a:p>
                  </a:txBody>
                  <a:tcPr/>
                </a:tc>
                <a:tc hMerge="1">
                  <a:txBody>
                    <a:bodyPr/>
                    <a:lstStyle/>
                    <a:p>
                      <a:pPr algn="ctr"/>
                      <a:endParaRPr lang="en-US" sz="1000" dirty="0"/>
                    </a:p>
                  </a:txBody>
                  <a:tcPr/>
                </a:tc>
                <a:tc hMerge="1">
                  <a:txBody>
                    <a:bodyPr/>
                    <a:lstStyle/>
                    <a:p>
                      <a:pPr algn="ctr"/>
                      <a:endParaRPr lang="en-US" sz="1000" dirty="0"/>
                    </a:p>
                  </a:txBody>
                  <a:tcPr/>
                </a:tc>
                <a:tc gridSpan="3">
                  <a:txBody>
                    <a:bodyPr/>
                    <a:lstStyle/>
                    <a:p>
                      <a:pPr algn="ctr"/>
                      <a:endParaRPr lang="en-US" sz="1000" b="1" dirty="0">
                        <a:solidFill>
                          <a:schemeClr val="bg1"/>
                        </a:solidFill>
                      </a:endParaRPr>
                    </a:p>
                    <a:p>
                      <a:pPr algn="ctr"/>
                      <a:r>
                        <a:rPr lang="en-US" sz="1000" b="1" dirty="0">
                          <a:solidFill>
                            <a:schemeClr val="bg1"/>
                          </a:solidFill>
                        </a:rPr>
                        <a:t>Define</a:t>
                      </a:r>
                    </a:p>
                    <a:p>
                      <a:pPr algn="ctr"/>
                      <a:r>
                        <a:rPr lang="en-US" sz="1000" b="1" dirty="0">
                          <a:solidFill>
                            <a:schemeClr val="bg1"/>
                          </a:solidFill>
                        </a:rPr>
                        <a:t>Job Duties and Reporting Structure</a:t>
                      </a:r>
                    </a:p>
                    <a:p>
                      <a:pPr algn="ctr"/>
                      <a:endParaRPr lang="en-US" sz="1000" b="1" dirty="0">
                        <a:solidFill>
                          <a:schemeClr val="bg1"/>
                        </a:solidFill>
                      </a:endParaRPr>
                    </a:p>
                    <a:p>
                      <a:pPr algn="ctr"/>
                      <a:endParaRPr lang="en-US" sz="1000" b="1" dirty="0">
                        <a:solidFill>
                          <a:schemeClr val="bg1"/>
                        </a:solidFill>
                      </a:endParaRPr>
                    </a:p>
                    <a:p>
                      <a:pPr algn="ctr"/>
                      <a:endParaRPr lang="en-US" sz="1000" b="1" dirty="0">
                        <a:solidFill>
                          <a:schemeClr val="bg1"/>
                        </a:solidFill>
                      </a:endParaRPr>
                    </a:p>
                  </a:txBody>
                  <a:tcPr>
                    <a:solidFill>
                      <a:schemeClr val="accent6">
                        <a:lumMod val="75000"/>
                      </a:schemeClr>
                    </a:solidFill>
                  </a:tcPr>
                </a:tc>
                <a:tc hMerge="1">
                  <a:txBody>
                    <a:bodyPr/>
                    <a:lstStyle/>
                    <a:p>
                      <a:pPr algn="ctr"/>
                      <a:endParaRPr lang="en-US" sz="1000" dirty="0"/>
                    </a:p>
                  </a:txBody>
                  <a:tcPr/>
                </a:tc>
                <a:tc hMerge="1">
                  <a:txBody>
                    <a:bodyPr/>
                    <a:lstStyle/>
                    <a:p>
                      <a:pPr algn="ctr"/>
                      <a:endParaRPr lang="en-US" sz="1000" dirty="0"/>
                    </a:p>
                  </a:txBody>
                  <a:tcPr/>
                </a:tc>
                <a:tc gridSpan="4">
                  <a:txBody>
                    <a:bodyPr/>
                    <a:lstStyle/>
                    <a:p>
                      <a:pPr algn="ctr"/>
                      <a:endParaRPr lang="en-US" sz="1000" b="1" dirty="0">
                        <a:solidFill>
                          <a:schemeClr val="bg1"/>
                        </a:solidFill>
                      </a:endParaRPr>
                    </a:p>
                    <a:p>
                      <a:pPr algn="ctr"/>
                      <a:r>
                        <a:rPr lang="en-US" sz="1000" b="1" dirty="0">
                          <a:solidFill>
                            <a:schemeClr val="bg1"/>
                          </a:solidFill>
                        </a:rPr>
                        <a:t>Identify, Plan and Implement Policies and Processes for Modernization</a:t>
                      </a:r>
                    </a:p>
                    <a:p>
                      <a:pPr algn="ctr"/>
                      <a:endParaRPr lang="en-US" sz="1000" b="1" dirty="0">
                        <a:solidFill>
                          <a:schemeClr val="bg1"/>
                        </a:solidFill>
                      </a:endParaRPr>
                    </a:p>
                  </a:txBody>
                  <a:tcPr>
                    <a:solidFill>
                      <a:schemeClr val="accent6">
                        <a:lumMod val="75000"/>
                      </a:schemeClr>
                    </a:solidFill>
                  </a:tcPr>
                </a:tc>
                <a:tc hMerge="1">
                  <a:txBody>
                    <a:bodyPr/>
                    <a:lstStyle/>
                    <a:p>
                      <a:pPr algn="ctr"/>
                      <a:endParaRPr lang="en-US" sz="1000" dirty="0"/>
                    </a:p>
                  </a:txBody>
                  <a:tcPr/>
                </a:tc>
                <a:tc hMerge="1">
                  <a:txBody>
                    <a:bodyPr/>
                    <a:lstStyle/>
                    <a:p>
                      <a:pPr algn="ctr"/>
                      <a:endParaRPr lang="en-US" sz="1000" dirty="0"/>
                    </a:p>
                  </a:txBody>
                  <a:tcPr/>
                </a:tc>
                <a:tc hMerge="1">
                  <a:txBody>
                    <a:bodyPr/>
                    <a:lstStyle/>
                    <a:p>
                      <a:pPr algn="ctr"/>
                      <a:endParaRPr lang="en-US" sz="1000" dirty="0"/>
                    </a:p>
                  </a:txBody>
                  <a:tcPr/>
                </a:tc>
                <a:tc gridSpan="2">
                  <a:txBody>
                    <a:bodyPr/>
                    <a:lstStyle/>
                    <a:p>
                      <a:pPr algn="ctr"/>
                      <a:r>
                        <a:rPr lang="en-US" sz="1000" b="1" dirty="0">
                          <a:solidFill>
                            <a:schemeClr val="bg1"/>
                          </a:solidFill>
                        </a:rPr>
                        <a:t>Submit Budget &amp; Legislative Impacts</a:t>
                      </a:r>
                    </a:p>
                    <a:p>
                      <a:pPr algn="ctr"/>
                      <a:endParaRPr lang="en-US" sz="1000" b="1" dirty="0">
                        <a:solidFill>
                          <a:schemeClr val="bg1"/>
                        </a:solidFill>
                      </a:endParaRPr>
                    </a:p>
                    <a:p>
                      <a:pPr algn="ctr"/>
                      <a:r>
                        <a:rPr lang="en-US" sz="1000" b="1" dirty="0">
                          <a:solidFill>
                            <a:schemeClr val="bg1"/>
                          </a:solidFill>
                        </a:rPr>
                        <a:t>Plan Transitions</a:t>
                      </a:r>
                    </a:p>
                    <a:p>
                      <a:pPr algn="ctr"/>
                      <a:endParaRPr lang="en-US" sz="1000" b="1" dirty="0">
                        <a:solidFill>
                          <a:schemeClr val="bg1"/>
                        </a:solidFill>
                      </a:endParaRPr>
                    </a:p>
                    <a:p>
                      <a:pPr algn="ctr"/>
                      <a:r>
                        <a:rPr lang="en-US" sz="1000" b="1" dirty="0">
                          <a:solidFill>
                            <a:schemeClr val="bg1"/>
                          </a:solidFill>
                        </a:rPr>
                        <a:t>Develop</a:t>
                      </a:r>
                    </a:p>
                    <a:p>
                      <a:pPr algn="ctr"/>
                      <a:r>
                        <a:rPr lang="en-US" sz="1000" b="1" dirty="0">
                          <a:solidFill>
                            <a:schemeClr val="bg1"/>
                          </a:solidFill>
                        </a:rPr>
                        <a:t>Training Plan</a:t>
                      </a:r>
                    </a:p>
                  </a:txBody>
                  <a:tcPr>
                    <a:solidFill>
                      <a:schemeClr val="accent1">
                        <a:lumMod val="75000"/>
                      </a:schemeClr>
                    </a:solidFill>
                  </a:tcPr>
                </a:tc>
                <a:tc hMerge="1">
                  <a:txBody>
                    <a:bodyPr/>
                    <a:lstStyle/>
                    <a:p>
                      <a:pPr algn="ctr"/>
                      <a:endParaRPr lang="en-US" sz="1000" dirty="0"/>
                    </a:p>
                  </a:txBody>
                  <a:tcPr/>
                </a:tc>
                <a:tc gridSpan="3">
                  <a:txBody>
                    <a:bodyPr/>
                    <a:lstStyle/>
                    <a:p>
                      <a:pPr algn="ctr"/>
                      <a:r>
                        <a:rPr lang="en-US" sz="1000" b="1" dirty="0">
                          <a:solidFill>
                            <a:schemeClr val="bg1"/>
                          </a:solidFill>
                        </a:rPr>
                        <a:t>Begin</a:t>
                      </a:r>
                    </a:p>
                    <a:p>
                      <a:pPr algn="ctr"/>
                      <a:r>
                        <a:rPr lang="en-US" sz="1000" b="1" dirty="0">
                          <a:solidFill>
                            <a:schemeClr val="bg1"/>
                          </a:solidFill>
                        </a:rPr>
                        <a:t>Transition</a:t>
                      </a:r>
                    </a:p>
                    <a:p>
                      <a:pPr algn="ctr"/>
                      <a:r>
                        <a:rPr lang="en-US" sz="1000" b="1" dirty="0">
                          <a:solidFill>
                            <a:schemeClr val="bg1"/>
                          </a:solidFill>
                        </a:rPr>
                        <a:t>of</a:t>
                      </a:r>
                    </a:p>
                    <a:p>
                      <a:pPr algn="ctr"/>
                      <a:r>
                        <a:rPr lang="en-US" sz="1000" b="1" dirty="0">
                          <a:solidFill>
                            <a:schemeClr val="bg1"/>
                          </a:solidFill>
                        </a:rPr>
                        <a:t>Functions</a:t>
                      </a:r>
                    </a:p>
                    <a:p>
                      <a:pPr algn="ctr"/>
                      <a:endParaRPr lang="en-US" sz="1000" b="1" dirty="0">
                        <a:solidFill>
                          <a:schemeClr val="bg1"/>
                        </a:solidFill>
                      </a:endParaRPr>
                    </a:p>
                    <a:p>
                      <a:pPr algn="ctr"/>
                      <a:r>
                        <a:rPr lang="en-US" sz="1000" b="1" dirty="0">
                          <a:solidFill>
                            <a:schemeClr val="bg1"/>
                          </a:solidFill>
                        </a:rPr>
                        <a:t>Train Staff &amp; Prep Operations for Luma</a:t>
                      </a:r>
                    </a:p>
                  </a:txBody>
                  <a:tcPr>
                    <a:solidFill>
                      <a:schemeClr val="accent1">
                        <a:lumMod val="50000"/>
                      </a:schemeClr>
                    </a:solidFill>
                  </a:tcPr>
                </a:tc>
                <a:tc hMerge="1">
                  <a:txBody>
                    <a:bodyPr/>
                    <a:lstStyle/>
                    <a:p>
                      <a:pPr algn="ctr"/>
                      <a:endParaRPr lang="en-US" sz="1000" dirty="0"/>
                    </a:p>
                  </a:txBody>
                  <a:tcPr/>
                </a:tc>
                <a:tc hMerge="1">
                  <a:txBody>
                    <a:bodyPr/>
                    <a:lstStyle/>
                    <a:p>
                      <a:pPr algn="ctr"/>
                      <a:endParaRPr lang="en-US" sz="1000" b="1" dirty="0">
                        <a:solidFill>
                          <a:schemeClr val="bg1"/>
                        </a:solidFill>
                      </a:endParaRPr>
                    </a:p>
                  </a:txBody>
                  <a:tcPr>
                    <a:solidFill>
                      <a:schemeClr val="tx1"/>
                    </a:solidFill>
                  </a:tcPr>
                </a:tc>
                <a:tc gridSpan="5">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b="1" dirty="0">
                          <a:solidFill>
                            <a:schemeClr val="bg1"/>
                          </a:solidFill>
                        </a:rPr>
                        <a:t>Implement Full Transition </a:t>
                      </a:r>
                    </a:p>
                  </a:txBody>
                  <a:tcPr>
                    <a:solidFill>
                      <a:schemeClr val="accent6">
                        <a:lumMod val="50000"/>
                      </a:schemeClr>
                    </a:solidFill>
                  </a:tcPr>
                </a:tc>
                <a:tc h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b="1" dirty="0">
                          <a:solidFill>
                            <a:schemeClr val="bg1"/>
                          </a:solidFill>
                        </a:rPr>
                        <a:t>Implement Full Transition</a:t>
                      </a:r>
                    </a:p>
                  </a:txBody>
                  <a:tcPr>
                    <a:solidFill>
                      <a:schemeClr val="tx1"/>
                    </a:solidFill>
                  </a:tcPr>
                </a:tc>
                <a:tc hMerge="1">
                  <a:txBody>
                    <a:bodyPr/>
                    <a:lstStyle/>
                    <a:p>
                      <a:pPr algn="ctr"/>
                      <a:endParaRPr lang="en-US" sz="1000" b="1" dirty="0">
                        <a:solidFill>
                          <a:schemeClr val="bg1"/>
                        </a:solidFill>
                      </a:endParaRPr>
                    </a:p>
                  </a:txBody>
                  <a:tcPr>
                    <a:solidFill>
                      <a:schemeClr val="tx1"/>
                    </a:solidFill>
                  </a:tcPr>
                </a:tc>
                <a:tc hMerge="1">
                  <a:txBody>
                    <a:bodyPr/>
                    <a:lstStyle/>
                    <a:p>
                      <a:pPr algn="ctr"/>
                      <a:endParaRPr lang="en-US" sz="1000" b="1" dirty="0">
                        <a:solidFill>
                          <a:schemeClr val="bg1"/>
                        </a:solidFill>
                      </a:endParaRPr>
                    </a:p>
                  </a:txBody>
                  <a:tcPr>
                    <a:solidFill>
                      <a:schemeClr val="tx1"/>
                    </a:solidFill>
                  </a:tcPr>
                </a:tc>
                <a:tc hMerge="1">
                  <a:txBody>
                    <a:bodyPr/>
                    <a:lstStyle/>
                    <a:p>
                      <a:pPr algn="ctr"/>
                      <a:endParaRPr lang="en-US" sz="1000" b="1" dirty="0">
                        <a:solidFill>
                          <a:schemeClr val="bg1"/>
                        </a:solidFill>
                      </a:endParaRPr>
                    </a:p>
                  </a:txBody>
                  <a:tcPr>
                    <a:solidFill>
                      <a:schemeClr val="accent3">
                        <a:lumMod val="20000"/>
                        <a:lumOff val="80000"/>
                      </a:schemeClr>
                    </a:solidFill>
                  </a:tcPr>
                </a:tc>
                <a:extLst>
                  <a:ext uri="{0D108BD9-81ED-4DB2-BD59-A6C34878D82A}">
                    <a16:rowId xmlns:a16="http://schemas.microsoft.com/office/drawing/2014/main" val="4022551100"/>
                  </a:ext>
                </a:extLst>
              </a:tr>
            </a:tbl>
          </a:graphicData>
        </a:graphic>
      </p:graphicFrame>
      <p:pic>
        <p:nvPicPr>
          <p:cNvPr id="8" name="Picture 7">
            <a:extLst>
              <a:ext uri="{FF2B5EF4-FFF2-40B4-BE49-F238E27FC236}">
                <a16:creationId xmlns:a16="http://schemas.microsoft.com/office/drawing/2014/main" id="{C8F9FB0C-86EC-435B-B6C8-11CA195CE463}"/>
              </a:ext>
            </a:extLst>
          </p:cNvPr>
          <p:cNvPicPr>
            <a:picLocks noChangeAspect="1"/>
          </p:cNvPicPr>
          <p:nvPr/>
        </p:nvPicPr>
        <p:blipFill>
          <a:blip r:embed="rId2"/>
          <a:stretch>
            <a:fillRect/>
          </a:stretch>
        </p:blipFill>
        <p:spPr>
          <a:xfrm>
            <a:off x="368505" y="338328"/>
            <a:ext cx="2555612" cy="374049"/>
          </a:xfrm>
          <a:prstGeom prst="rect">
            <a:avLst/>
          </a:prstGeom>
        </p:spPr>
      </p:pic>
    </p:spTree>
    <p:extLst>
      <p:ext uri="{BB962C8B-B14F-4D97-AF65-F5344CB8AC3E}">
        <p14:creationId xmlns:p14="http://schemas.microsoft.com/office/powerpoint/2010/main" val="192806203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49DB340A-BC1E-4568-BA1F-8BE8F558BF66}"/>
              </a:ext>
            </a:extLst>
          </p:cNvPr>
          <p:cNvSpPr/>
          <p:nvPr/>
        </p:nvSpPr>
        <p:spPr>
          <a:xfrm>
            <a:off x="263101" y="864648"/>
            <a:ext cx="11621831" cy="1890645"/>
          </a:xfrm>
          <a:prstGeom prst="rect">
            <a:avLst/>
          </a:prstGeom>
          <a:solidFill>
            <a:schemeClr val="bg1">
              <a:lumMod val="9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0" name="Oval 149">
            <a:extLst>
              <a:ext uri="{FF2B5EF4-FFF2-40B4-BE49-F238E27FC236}">
                <a16:creationId xmlns:a16="http://schemas.microsoft.com/office/drawing/2014/main" id="{A84C8281-0D5E-4BF0-AB85-487647294920}"/>
              </a:ext>
            </a:extLst>
          </p:cNvPr>
          <p:cNvSpPr/>
          <p:nvPr/>
        </p:nvSpPr>
        <p:spPr>
          <a:xfrm>
            <a:off x="5240486" y="1289848"/>
            <a:ext cx="1371600" cy="1371600"/>
          </a:xfrm>
          <a:prstGeom prst="ellipse">
            <a:avLst/>
          </a:prstGeom>
          <a:solidFill>
            <a:schemeClr val="accent2">
              <a:lumMod val="40000"/>
              <a:lumOff val="60000"/>
            </a:schemeClr>
          </a:solidFill>
          <a:ln w="76200" cap="rnd" cmpd="sng" algn="ctr">
            <a:noFill/>
            <a:prstDash val="solid"/>
          </a:ln>
          <a:effectLst/>
        </p:spPr>
        <p:style>
          <a:lnRef idx="2">
            <a:scrgbClr r="0" g="0" b="0"/>
          </a:lnRef>
          <a:fillRef idx="1">
            <a:scrgbClr r="0" g="0" b="0"/>
          </a:fillRef>
          <a:effectRef idx="0">
            <a:scrgbClr r="0" g="0" b="0"/>
          </a:effectRef>
          <a:fontRef idx="minor">
            <a:schemeClr val="lt1"/>
          </a:fontRef>
        </p:style>
        <p:txBody>
          <a:bodyPr spcFirstLastPara="0" vert="horz" wrap="square" lIns="5715" tIns="5715" rIns="5715" bIns="54011" numCol="1" spcCol="1270" anchor="ctr" anchorCtr="0">
            <a:noAutofit/>
            <a:flatTx/>
          </a:bodyPr>
          <a:lstStyle/>
          <a:p>
            <a:pPr algn="ctr" defTabSz="400050">
              <a:lnSpc>
                <a:spcPct val="90000"/>
              </a:lnSpc>
              <a:spcBef>
                <a:spcPct val="0"/>
              </a:spcBef>
              <a:spcAft>
                <a:spcPct val="35000"/>
              </a:spcAft>
            </a:pPr>
            <a:r>
              <a:rPr lang="en-US" sz="1200" b="1" dirty="0">
                <a:solidFill>
                  <a:schemeClr val="tx1"/>
                </a:solidFill>
              </a:rPr>
              <a:t>Strategic Planning &amp; Performance</a:t>
            </a:r>
          </a:p>
        </p:txBody>
      </p:sp>
      <p:sp>
        <p:nvSpPr>
          <p:cNvPr id="147" name="Oval 146">
            <a:extLst>
              <a:ext uri="{FF2B5EF4-FFF2-40B4-BE49-F238E27FC236}">
                <a16:creationId xmlns:a16="http://schemas.microsoft.com/office/drawing/2014/main" id="{F3AE564E-E1AB-422A-9067-1D83448922D2}"/>
              </a:ext>
            </a:extLst>
          </p:cNvPr>
          <p:cNvSpPr/>
          <p:nvPr/>
        </p:nvSpPr>
        <p:spPr>
          <a:xfrm>
            <a:off x="3018135" y="1309645"/>
            <a:ext cx="1371600" cy="1371600"/>
          </a:xfrm>
          <a:prstGeom prst="ellipse">
            <a:avLst/>
          </a:prstGeom>
          <a:solidFill>
            <a:schemeClr val="accent1">
              <a:lumMod val="40000"/>
              <a:lumOff val="60000"/>
            </a:schemeClr>
          </a:solidFill>
          <a:ln w="76200" cap="rnd" cmpd="sng" algn="ctr">
            <a:noFill/>
            <a:prstDash val="solid"/>
          </a:ln>
          <a:effectLst/>
        </p:spPr>
        <p:style>
          <a:lnRef idx="2">
            <a:scrgbClr r="0" g="0" b="0"/>
          </a:lnRef>
          <a:fillRef idx="1">
            <a:scrgbClr r="0" g="0" b="0"/>
          </a:fillRef>
          <a:effectRef idx="0">
            <a:scrgbClr r="0" g="0" b="0"/>
          </a:effectRef>
          <a:fontRef idx="minor">
            <a:schemeClr val="lt1"/>
          </a:fontRef>
        </p:style>
        <p:txBody>
          <a:bodyPr spcFirstLastPara="0" vert="horz" wrap="square" lIns="5715" tIns="5715" rIns="5715" bIns="54011" numCol="1" spcCol="1270" anchor="ctr" anchorCtr="0">
            <a:noAutofit/>
            <a:flatTx/>
          </a:bodyPr>
          <a:lstStyle/>
          <a:p>
            <a:pPr algn="ctr" defTabSz="400050">
              <a:lnSpc>
                <a:spcPct val="90000"/>
              </a:lnSpc>
              <a:spcBef>
                <a:spcPct val="0"/>
              </a:spcBef>
              <a:spcAft>
                <a:spcPct val="35000"/>
              </a:spcAft>
            </a:pPr>
            <a:r>
              <a:rPr lang="en-US" sz="1200" b="1" dirty="0">
                <a:solidFill>
                  <a:schemeClr val="tx1"/>
                </a:solidFill>
              </a:rPr>
              <a:t>HR Program Management</a:t>
            </a:r>
          </a:p>
        </p:txBody>
      </p:sp>
      <p:sp>
        <p:nvSpPr>
          <p:cNvPr id="144" name="Oval 143">
            <a:extLst>
              <a:ext uri="{FF2B5EF4-FFF2-40B4-BE49-F238E27FC236}">
                <a16:creationId xmlns:a16="http://schemas.microsoft.com/office/drawing/2014/main" id="{F21E8B07-0BC6-4DE6-B1E4-773C5D1F75EB}"/>
              </a:ext>
            </a:extLst>
          </p:cNvPr>
          <p:cNvSpPr/>
          <p:nvPr/>
        </p:nvSpPr>
        <p:spPr>
          <a:xfrm>
            <a:off x="634165" y="1289848"/>
            <a:ext cx="1371600" cy="1371600"/>
          </a:xfrm>
          <a:prstGeom prst="ellipse">
            <a:avLst/>
          </a:prstGeom>
          <a:solidFill>
            <a:schemeClr val="accent4">
              <a:lumMod val="40000"/>
              <a:lumOff val="60000"/>
            </a:schemeClr>
          </a:solidFill>
          <a:ln w="76200" cap="rnd" cmpd="sng" algn="ctr">
            <a:noFill/>
            <a:prstDash val="solid"/>
          </a:ln>
          <a:effectLst/>
        </p:spPr>
        <p:style>
          <a:lnRef idx="2">
            <a:scrgbClr r="0" g="0" b="0"/>
          </a:lnRef>
          <a:fillRef idx="1">
            <a:scrgbClr r="0" g="0" b="0"/>
          </a:fillRef>
          <a:effectRef idx="0">
            <a:scrgbClr r="0" g="0" b="0"/>
          </a:effectRef>
          <a:fontRef idx="minor">
            <a:schemeClr val="lt1"/>
          </a:fontRef>
        </p:style>
        <p:txBody>
          <a:bodyPr spcFirstLastPara="0" vert="horz" wrap="square" lIns="5715" tIns="5715" rIns="5715" bIns="54011" numCol="1" spcCol="1270" anchor="ctr" anchorCtr="0">
            <a:noAutofit/>
            <a:flatTx/>
          </a:bodyPr>
          <a:lstStyle/>
          <a:p>
            <a:pPr algn="ctr" defTabSz="400050">
              <a:lnSpc>
                <a:spcPct val="90000"/>
              </a:lnSpc>
              <a:spcBef>
                <a:spcPct val="0"/>
              </a:spcBef>
              <a:spcAft>
                <a:spcPct val="35000"/>
              </a:spcAft>
            </a:pPr>
            <a:r>
              <a:rPr lang="en-US" sz="1200" b="1" dirty="0">
                <a:solidFill>
                  <a:schemeClr val="tx1"/>
                </a:solidFill>
              </a:rPr>
              <a:t>HR Field Operations</a:t>
            </a:r>
          </a:p>
        </p:txBody>
      </p:sp>
      <p:sp>
        <p:nvSpPr>
          <p:cNvPr id="153" name="Oval 152">
            <a:extLst>
              <a:ext uri="{FF2B5EF4-FFF2-40B4-BE49-F238E27FC236}">
                <a16:creationId xmlns:a16="http://schemas.microsoft.com/office/drawing/2014/main" id="{29118B4F-266C-48F0-8CAF-8BA67DF9A649}"/>
              </a:ext>
            </a:extLst>
          </p:cNvPr>
          <p:cNvSpPr/>
          <p:nvPr/>
        </p:nvSpPr>
        <p:spPr>
          <a:xfrm>
            <a:off x="7674321" y="1289848"/>
            <a:ext cx="1371600" cy="1371600"/>
          </a:xfrm>
          <a:prstGeom prst="ellipse">
            <a:avLst/>
          </a:prstGeom>
          <a:solidFill>
            <a:schemeClr val="accent3">
              <a:lumMod val="40000"/>
              <a:lumOff val="60000"/>
            </a:schemeClr>
          </a:solidFill>
          <a:ln w="76200" cap="rnd" cmpd="sng" algn="ctr">
            <a:noFill/>
            <a:prstDash val="solid"/>
          </a:ln>
          <a:effectLst/>
        </p:spPr>
        <p:style>
          <a:lnRef idx="2">
            <a:scrgbClr r="0" g="0" b="0"/>
          </a:lnRef>
          <a:fillRef idx="1">
            <a:scrgbClr r="0" g="0" b="0"/>
          </a:fillRef>
          <a:effectRef idx="0">
            <a:scrgbClr r="0" g="0" b="0"/>
          </a:effectRef>
          <a:fontRef idx="minor">
            <a:schemeClr val="lt1"/>
          </a:fontRef>
        </p:style>
        <p:txBody>
          <a:bodyPr spcFirstLastPara="0" vert="horz" wrap="square" lIns="5715" tIns="5715" rIns="5715" bIns="54011" numCol="1" spcCol="1270" anchor="ctr" anchorCtr="0">
            <a:noAutofit/>
            <a:flatTx/>
          </a:bodyPr>
          <a:lstStyle/>
          <a:p>
            <a:pPr algn="ctr" defTabSz="400050">
              <a:lnSpc>
                <a:spcPct val="90000"/>
              </a:lnSpc>
              <a:spcBef>
                <a:spcPct val="0"/>
              </a:spcBef>
              <a:spcAft>
                <a:spcPct val="35000"/>
              </a:spcAft>
            </a:pPr>
            <a:r>
              <a:rPr lang="en-US" sz="1200" b="1" dirty="0">
                <a:solidFill>
                  <a:schemeClr val="tx1"/>
                </a:solidFill>
              </a:rPr>
              <a:t>Training</a:t>
            </a:r>
          </a:p>
        </p:txBody>
      </p:sp>
      <p:sp>
        <p:nvSpPr>
          <p:cNvPr id="5" name="Rectangle 4">
            <a:extLst>
              <a:ext uri="{FF2B5EF4-FFF2-40B4-BE49-F238E27FC236}">
                <a16:creationId xmlns:a16="http://schemas.microsoft.com/office/drawing/2014/main" id="{77519D33-92BF-4A8E-8B39-7878511E6FE7}"/>
              </a:ext>
            </a:extLst>
          </p:cNvPr>
          <p:cNvSpPr/>
          <p:nvPr/>
        </p:nvSpPr>
        <p:spPr>
          <a:xfrm>
            <a:off x="263102" y="2835711"/>
            <a:ext cx="2148840" cy="3559419"/>
          </a:xfrm>
          <a:prstGeom prst="rect">
            <a:avLst/>
          </a:prstGeom>
        </p:spPr>
        <p:style>
          <a:lnRef idx="2">
            <a:schemeClr val="accent4"/>
          </a:lnRef>
          <a:fillRef idx="1">
            <a:schemeClr val="lt1"/>
          </a:fillRef>
          <a:effectRef idx="0">
            <a:schemeClr val="accent4"/>
          </a:effectRef>
          <a:fontRef idx="minor">
            <a:schemeClr val="dk1"/>
          </a:fontRef>
        </p:style>
        <p:txBody>
          <a:bodyPr rtlCol="0" anchor="ctr"/>
          <a:lstStyle/>
          <a:p>
            <a:pPr algn="ctr"/>
            <a:endParaRPr lang="en-US"/>
          </a:p>
        </p:txBody>
      </p:sp>
      <p:sp>
        <p:nvSpPr>
          <p:cNvPr id="12" name="TextBox 11">
            <a:extLst>
              <a:ext uri="{FF2B5EF4-FFF2-40B4-BE49-F238E27FC236}">
                <a16:creationId xmlns:a16="http://schemas.microsoft.com/office/drawing/2014/main" id="{F029F738-7E50-4DA1-8080-BEEA316D16E6}"/>
              </a:ext>
            </a:extLst>
          </p:cNvPr>
          <p:cNvSpPr txBox="1"/>
          <p:nvPr/>
        </p:nvSpPr>
        <p:spPr>
          <a:xfrm>
            <a:off x="263102" y="3038697"/>
            <a:ext cx="2022898" cy="2954655"/>
          </a:xfrm>
          <a:prstGeom prst="rect">
            <a:avLst/>
          </a:prstGeom>
          <a:noFill/>
        </p:spPr>
        <p:txBody>
          <a:bodyPr wrap="square" rtlCol="0">
            <a:spAutoFit/>
          </a:bodyPr>
          <a:lstStyle/>
          <a:p>
            <a:r>
              <a:rPr lang="en-US" sz="900" dirty="0"/>
              <a:t>Purpose: implements statewide HR policies and processes in alignment with standards developed by Central Office.</a:t>
            </a:r>
          </a:p>
          <a:p>
            <a:endParaRPr lang="en-US" sz="900" dirty="0"/>
          </a:p>
          <a:p>
            <a:r>
              <a:rPr lang="en-US" sz="900" dirty="0"/>
              <a:t>Example:</a:t>
            </a:r>
          </a:p>
          <a:p>
            <a:pPr marL="171450" indent="-171450">
              <a:buFont typeface="Arial" panose="020B0604020202020204" pitchFamily="34" charset="0"/>
              <a:buChar char="•"/>
            </a:pPr>
            <a:r>
              <a:rPr lang="en-US" sz="900" dirty="0"/>
              <a:t>FMLA: discusses FMLA with employees, provides forms, receives documentation, tracks FMLA, coordinates with employee and supervisor. Notifies Central Office through standardized reporting process of use of leave. Consults with Central Office regarding policy interpretation questions/application. </a:t>
            </a:r>
          </a:p>
          <a:p>
            <a:endParaRPr lang="en-US" sz="900" dirty="0"/>
          </a:p>
          <a:p>
            <a:endParaRPr lang="en-US" sz="900" dirty="0"/>
          </a:p>
          <a:p>
            <a:endParaRPr lang="en-US" sz="800" dirty="0"/>
          </a:p>
          <a:p>
            <a:endParaRPr lang="en-US" sz="800" dirty="0"/>
          </a:p>
          <a:p>
            <a:endParaRPr lang="en-US" sz="800" dirty="0"/>
          </a:p>
        </p:txBody>
      </p:sp>
      <p:sp>
        <p:nvSpPr>
          <p:cNvPr id="14" name="Rectangle 13">
            <a:extLst>
              <a:ext uri="{FF2B5EF4-FFF2-40B4-BE49-F238E27FC236}">
                <a16:creationId xmlns:a16="http://schemas.microsoft.com/office/drawing/2014/main" id="{6239EDCE-9385-4590-A982-8B4F9E52FEC0}"/>
              </a:ext>
            </a:extLst>
          </p:cNvPr>
          <p:cNvSpPr/>
          <p:nvPr/>
        </p:nvSpPr>
        <p:spPr>
          <a:xfrm>
            <a:off x="2557006" y="2823794"/>
            <a:ext cx="2148840" cy="3559419"/>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20" name="TextBox 19">
            <a:extLst>
              <a:ext uri="{FF2B5EF4-FFF2-40B4-BE49-F238E27FC236}">
                <a16:creationId xmlns:a16="http://schemas.microsoft.com/office/drawing/2014/main" id="{B3CA093C-63FF-4E6C-AC4A-3FE0301A2CEF}"/>
              </a:ext>
            </a:extLst>
          </p:cNvPr>
          <p:cNvSpPr txBox="1"/>
          <p:nvPr/>
        </p:nvSpPr>
        <p:spPr>
          <a:xfrm>
            <a:off x="2575603" y="2989883"/>
            <a:ext cx="2148840" cy="1615827"/>
          </a:xfrm>
          <a:prstGeom prst="rect">
            <a:avLst/>
          </a:prstGeom>
          <a:noFill/>
        </p:spPr>
        <p:txBody>
          <a:bodyPr wrap="square" rtlCol="0">
            <a:spAutoFit/>
          </a:bodyPr>
          <a:lstStyle/>
          <a:p>
            <a:r>
              <a:rPr lang="en-US" sz="900" dirty="0"/>
              <a:t>Purpose: manages policies and processes for statewide human resources programs.</a:t>
            </a:r>
          </a:p>
          <a:p>
            <a:endParaRPr lang="en-US" sz="900" dirty="0"/>
          </a:p>
          <a:p>
            <a:r>
              <a:rPr lang="en-US" sz="900" dirty="0"/>
              <a:t>Example:</a:t>
            </a:r>
          </a:p>
          <a:p>
            <a:pPr marL="171450" indent="-171450">
              <a:buFont typeface="Arial" panose="020B0604020202020204" pitchFamily="34" charset="0"/>
              <a:buChar char="•"/>
            </a:pPr>
            <a:r>
              <a:rPr lang="en-US" sz="900" dirty="0"/>
              <a:t>FMLA: develops policies and processes for HR Field Operations to adhere to in the implementation of FMLA. Examples of processes include: timeframes, reporting requirements, forms, and tracking of leave.</a:t>
            </a:r>
          </a:p>
          <a:p>
            <a:endParaRPr lang="en-US" sz="900" dirty="0"/>
          </a:p>
        </p:txBody>
      </p:sp>
      <p:sp>
        <p:nvSpPr>
          <p:cNvPr id="2" name="Rectangle 1">
            <a:extLst>
              <a:ext uri="{FF2B5EF4-FFF2-40B4-BE49-F238E27FC236}">
                <a16:creationId xmlns:a16="http://schemas.microsoft.com/office/drawing/2014/main" id="{4CD6E0CF-F385-478A-B8A2-AF3395126596}"/>
              </a:ext>
            </a:extLst>
          </p:cNvPr>
          <p:cNvSpPr/>
          <p:nvPr/>
        </p:nvSpPr>
        <p:spPr>
          <a:xfrm>
            <a:off x="4869507" y="2823793"/>
            <a:ext cx="2197100" cy="3559419"/>
          </a:xfrm>
          <a:prstGeom prst="rect">
            <a:avLst/>
          </a:prstGeom>
        </p:spPr>
        <p:style>
          <a:lnRef idx="2">
            <a:schemeClr val="accent5"/>
          </a:lnRef>
          <a:fillRef idx="1">
            <a:schemeClr val="lt1"/>
          </a:fillRef>
          <a:effectRef idx="0">
            <a:schemeClr val="accent5"/>
          </a:effectRef>
          <a:fontRef idx="minor">
            <a:schemeClr val="dk1"/>
          </a:fontRef>
        </p:style>
        <p:txBody>
          <a:bodyPr rtlCol="0" anchor="ctr"/>
          <a:lstStyle/>
          <a:p>
            <a:pPr algn="ctr"/>
            <a:endParaRPr lang="en-US"/>
          </a:p>
        </p:txBody>
      </p:sp>
      <p:sp>
        <p:nvSpPr>
          <p:cNvPr id="3" name="TextBox 2">
            <a:extLst>
              <a:ext uri="{FF2B5EF4-FFF2-40B4-BE49-F238E27FC236}">
                <a16:creationId xmlns:a16="http://schemas.microsoft.com/office/drawing/2014/main" id="{76321CCE-3904-4D45-A98C-EB015ABBE715}"/>
              </a:ext>
            </a:extLst>
          </p:cNvPr>
          <p:cNvSpPr txBox="1"/>
          <p:nvPr/>
        </p:nvSpPr>
        <p:spPr>
          <a:xfrm>
            <a:off x="4878401" y="2977965"/>
            <a:ext cx="2148840" cy="1754326"/>
          </a:xfrm>
          <a:prstGeom prst="rect">
            <a:avLst/>
          </a:prstGeom>
          <a:noFill/>
        </p:spPr>
        <p:txBody>
          <a:bodyPr wrap="square" rtlCol="0">
            <a:spAutoFit/>
          </a:bodyPr>
          <a:lstStyle/>
          <a:p>
            <a:r>
              <a:rPr lang="en-US" sz="900" dirty="0"/>
              <a:t>Purpose: sets the strategy for DHR and measures agency performance.</a:t>
            </a:r>
          </a:p>
          <a:p>
            <a:endParaRPr lang="en-US" sz="900" dirty="0"/>
          </a:p>
          <a:p>
            <a:r>
              <a:rPr lang="en-US" sz="900" dirty="0"/>
              <a:t>Example:</a:t>
            </a:r>
          </a:p>
          <a:p>
            <a:pPr marL="171450" indent="-171450">
              <a:buFont typeface="Arial" panose="020B0604020202020204" pitchFamily="34" charset="0"/>
              <a:buChar char="•"/>
            </a:pPr>
            <a:r>
              <a:rPr lang="en-US" sz="900" dirty="0"/>
              <a:t>FMLA: develops strategic planning goals to support agencies in the management of FMLA use; ensures statutes and rules support policies and processes; measures HR field operations implementation of FMLA policies and processes</a:t>
            </a:r>
          </a:p>
          <a:p>
            <a:endParaRPr lang="en-US" sz="900" dirty="0"/>
          </a:p>
        </p:txBody>
      </p:sp>
      <p:sp>
        <p:nvSpPr>
          <p:cNvPr id="4" name="Rectangle 3">
            <a:extLst>
              <a:ext uri="{FF2B5EF4-FFF2-40B4-BE49-F238E27FC236}">
                <a16:creationId xmlns:a16="http://schemas.microsoft.com/office/drawing/2014/main" id="{BE209112-0B4A-4E2A-94A6-75450D8506E8}"/>
              </a:ext>
            </a:extLst>
          </p:cNvPr>
          <p:cNvSpPr/>
          <p:nvPr/>
        </p:nvSpPr>
        <p:spPr>
          <a:xfrm>
            <a:off x="7239162" y="2853544"/>
            <a:ext cx="2311400" cy="3554819"/>
          </a:xfrm>
          <a:prstGeom prst="rect">
            <a:avLst/>
          </a:prstGeom>
        </p:spPr>
        <p:style>
          <a:lnRef idx="2">
            <a:schemeClr val="accent3"/>
          </a:lnRef>
          <a:fillRef idx="1">
            <a:schemeClr val="lt1"/>
          </a:fillRef>
          <a:effectRef idx="0">
            <a:schemeClr val="accent3"/>
          </a:effectRef>
          <a:fontRef idx="minor">
            <a:schemeClr val="dk1"/>
          </a:fontRef>
        </p:style>
        <p:txBody>
          <a:bodyPr rtlCol="0" anchor="ctr"/>
          <a:lstStyle/>
          <a:p>
            <a:pPr algn="ctr"/>
            <a:endParaRPr lang="en-US"/>
          </a:p>
        </p:txBody>
      </p:sp>
      <p:sp>
        <p:nvSpPr>
          <p:cNvPr id="6" name="TextBox 5">
            <a:extLst>
              <a:ext uri="{FF2B5EF4-FFF2-40B4-BE49-F238E27FC236}">
                <a16:creationId xmlns:a16="http://schemas.microsoft.com/office/drawing/2014/main" id="{9851F1CD-169B-4F43-BB2D-9C6D6B56E7F5}"/>
              </a:ext>
            </a:extLst>
          </p:cNvPr>
          <p:cNvSpPr txBox="1"/>
          <p:nvPr/>
        </p:nvSpPr>
        <p:spPr>
          <a:xfrm>
            <a:off x="7276408" y="2922793"/>
            <a:ext cx="2311400" cy="1200329"/>
          </a:xfrm>
          <a:prstGeom prst="rect">
            <a:avLst/>
          </a:prstGeom>
          <a:noFill/>
        </p:spPr>
        <p:txBody>
          <a:bodyPr wrap="square" rtlCol="0">
            <a:spAutoFit/>
          </a:bodyPr>
          <a:lstStyle/>
          <a:p>
            <a:r>
              <a:rPr lang="en-US" sz="900" dirty="0"/>
              <a:t>Purpose: provides training and development opportunities for state employees.</a:t>
            </a:r>
          </a:p>
          <a:p>
            <a:endParaRPr lang="en-US" sz="900" dirty="0"/>
          </a:p>
          <a:p>
            <a:r>
              <a:rPr lang="en-US" sz="900" dirty="0"/>
              <a:t>Example:</a:t>
            </a:r>
          </a:p>
          <a:p>
            <a:pPr marL="171450" indent="-171450">
              <a:buFont typeface="Arial" panose="020B0604020202020204" pitchFamily="34" charset="0"/>
              <a:buChar char="•"/>
            </a:pPr>
            <a:r>
              <a:rPr lang="en-US" sz="900" dirty="0"/>
              <a:t>FMLA: provides training to employees and HR regarding the policies and processes for FMLA.</a:t>
            </a:r>
          </a:p>
          <a:p>
            <a:endParaRPr lang="en-US" sz="900" dirty="0">
              <a:highlight>
                <a:srgbClr val="FFFF00"/>
              </a:highlight>
            </a:endParaRPr>
          </a:p>
        </p:txBody>
      </p:sp>
      <p:sp>
        <p:nvSpPr>
          <p:cNvPr id="19" name="Oval 18">
            <a:extLst>
              <a:ext uri="{FF2B5EF4-FFF2-40B4-BE49-F238E27FC236}">
                <a16:creationId xmlns:a16="http://schemas.microsoft.com/office/drawing/2014/main" id="{EF7A7D5A-D23C-4CCC-BC3C-AE2EA0EE6FFD}"/>
              </a:ext>
            </a:extLst>
          </p:cNvPr>
          <p:cNvSpPr/>
          <p:nvPr/>
        </p:nvSpPr>
        <p:spPr>
          <a:xfrm>
            <a:off x="10217870" y="1226294"/>
            <a:ext cx="1371600" cy="1371600"/>
          </a:xfrm>
          <a:prstGeom prst="ellipse">
            <a:avLst/>
          </a:prstGeom>
          <a:solidFill>
            <a:schemeClr val="accent6"/>
          </a:solidFill>
          <a:ln w="76200" cap="rnd" cmpd="sng" algn="ctr">
            <a:noFill/>
            <a:prstDash val="solid"/>
          </a:ln>
          <a:effectLst/>
        </p:spPr>
        <p:style>
          <a:lnRef idx="2">
            <a:scrgbClr r="0" g="0" b="0"/>
          </a:lnRef>
          <a:fillRef idx="1">
            <a:scrgbClr r="0" g="0" b="0"/>
          </a:fillRef>
          <a:effectRef idx="0">
            <a:scrgbClr r="0" g="0" b="0"/>
          </a:effectRef>
          <a:fontRef idx="minor">
            <a:schemeClr val="lt1"/>
          </a:fontRef>
        </p:style>
        <p:txBody>
          <a:bodyPr spcFirstLastPara="0" vert="horz" wrap="square" lIns="5715" tIns="5715" rIns="5715" bIns="54011" numCol="1" spcCol="1270" anchor="ctr" anchorCtr="0">
            <a:noAutofit/>
            <a:flatTx/>
          </a:bodyPr>
          <a:lstStyle/>
          <a:p>
            <a:pPr algn="ctr" defTabSz="400050">
              <a:lnSpc>
                <a:spcPct val="90000"/>
              </a:lnSpc>
              <a:spcBef>
                <a:spcPct val="0"/>
              </a:spcBef>
              <a:spcAft>
                <a:spcPct val="35000"/>
              </a:spcAft>
            </a:pPr>
            <a:r>
              <a:rPr lang="en-US" sz="1200" b="1" dirty="0">
                <a:solidFill>
                  <a:schemeClr val="tx1"/>
                </a:solidFill>
              </a:rPr>
              <a:t>Administration</a:t>
            </a:r>
          </a:p>
        </p:txBody>
      </p:sp>
      <p:sp>
        <p:nvSpPr>
          <p:cNvPr id="7" name="Rectangle 6">
            <a:extLst>
              <a:ext uri="{FF2B5EF4-FFF2-40B4-BE49-F238E27FC236}">
                <a16:creationId xmlns:a16="http://schemas.microsoft.com/office/drawing/2014/main" id="{A78C86F4-3110-4CC1-A33B-902E1413F77C}"/>
              </a:ext>
            </a:extLst>
          </p:cNvPr>
          <p:cNvSpPr/>
          <p:nvPr/>
        </p:nvSpPr>
        <p:spPr>
          <a:xfrm>
            <a:off x="9804400" y="2823793"/>
            <a:ext cx="2080533" cy="3566737"/>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9" name="TextBox 8">
            <a:extLst>
              <a:ext uri="{FF2B5EF4-FFF2-40B4-BE49-F238E27FC236}">
                <a16:creationId xmlns:a16="http://schemas.microsoft.com/office/drawing/2014/main" id="{83C7D491-1ECB-46AE-B36C-533EDFA988B5}"/>
              </a:ext>
            </a:extLst>
          </p:cNvPr>
          <p:cNvSpPr txBox="1"/>
          <p:nvPr/>
        </p:nvSpPr>
        <p:spPr>
          <a:xfrm>
            <a:off x="9817100" y="2977965"/>
            <a:ext cx="2067833" cy="2446824"/>
          </a:xfrm>
          <a:prstGeom prst="rect">
            <a:avLst/>
          </a:prstGeom>
          <a:noFill/>
        </p:spPr>
        <p:txBody>
          <a:bodyPr wrap="square" rtlCol="0">
            <a:spAutoFit/>
          </a:bodyPr>
          <a:lstStyle/>
          <a:p>
            <a:r>
              <a:rPr lang="en-US" sz="900" dirty="0"/>
              <a:t>Purpose: Supports DHR Staff in the fulfilment of their duties. May include system administration. Ensures necessary administrative supports, such as fiscal, procurement, drafting rules/legislation, communications, administrative support.</a:t>
            </a:r>
          </a:p>
          <a:p>
            <a:endParaRPr lang="en-US" sz="900" dirty="0"/>
          </a:p>
          <a:p>
            <a:endParaRPr lang="en-US" sz="900" dirty="0"/>
          </a:p>
          <a:p>
            <a:r>
              <a:rPr lang="en-US" sz="900" dirty="0"/>
              <a:t>Example: assists Strategic Planning &amp; Performance with drafting and submitting amendments to administrative rules and statutes regarding FMLA. Ensures system is configured in accordance with requirements.</a:t>
            </a:r>
          </a:p>
          <a:p>
            <a:endParaRPr lang="en-US" sz="900" dirty="0"/>
          </a:p>
        </p:txBody>
      </p:sp>
      <p:pic>
        <p:nvPicPr>
          <p:cNvPr id="23" name="Picture 22">
            <a:extLst>
              <a:ext uri="{FF2B5EF4-FFF2-40B4-BE49-F238E27FC236}">
                <a16:creationId xmlns:a16="http://schemas.microsoft.com/office/drawing/2014/main" id="{B3762BCB-3DE3-4853-9AD0-1186F8AC5B01}"/>
              </a:ext>
            </a:extLst>
          </p:cNvPr>
          <p:cNvPicPr>
            <a:picLocks noChangeAspect="1"/>
          </p:cNvPicPr>
          <p:nvPr/>
        </p:nvPicPr>
        <p:blipFill>
          <a:blip r:embed="rId3"/>
          <a:stretch>
            <a:fillRect/>
          </a:stretch>
        </p:blipFill>
        <p:spPr>
          <a:xfrm>
            <a:off x="368505" y="338328"/>
            <a:ext cx="2555612" cy="374049"/>
          </a:xfrm>
          <a:prstGeom prst="rect">
            <a:avLst/>
          </a:prstGeom>
        </p:spPr>
      </p:pic>
      <p:sp>
        <p:nvSpPr>
          <p:cNvPr id="24" name="TextBox 23">
            <a:extLst>
              <a:ext uri="{FF2B5EF4-FFF2-40B4-BE49-F238E27FC236}">
                <a16:creationId xmlns:a16="http://schemas.microsoft.com/office/drawing/2014/main" id="{1FF1E1F7-6219-4CFD-AC42-30EFB3C16C56}"/>
              </a:ext>
            </a:extLst>
          </p:cNvPr>
          <p:cNvSpPr txBox="1"/>
          <p:nvPr/>
        </p:nvSpPr>
        <p:spPr>
          <a:xfrm>
            <a:off x="3146078" y="234594"/>
            <a:ext cx="5899843" cy="523220"/>
          </a:xfrm>
          <a:prstGeom prst="rect">
            <a:avLst/>
          </a:prstGeom>
          <a:noFill/>
        </p:spPr>
        <p:txBody>
          <a:bodyPr wrap="square" rtlCol="0">
            <a:spAutoFit/>
          </a:bodyPr>
          <a:lstStyle/>
          <a:p>
            <a:pPr algn="ctr"/>
            <a:r>
              <a:rPr lang="en-US" sz="2800" dirty="0">
                <a:solidFill>
                  <a:srgbClr val="00B0F0"/>
                </a:solidFill>
              </a:rPr>
              <a:t>Proposed HR Operating Model</a:t>
            </a:r>
          </a:p>
        </p:txBody>
      </p:sp>
      <p:sp>
        <p:nvSpPr>
          <p:cNvPr id="10" name="Slide Number Placeholder 9">
            <a:extLst>
              <a:ext uri="{FF2B5EF4-FFF2-40B4-BE49-F238E27FC236}">
                <a16:creationId xmlns:a16="http://schemas.microsoft.com/office/drawing/2014/main" id="{8E73D721-E0AF-46D4-BE87-024CE1250B92}"/>
              </a:ext>
            </a:extLst>
          </p:cNvPr>
          <p:cNvSpPr>
            <a:spLocks noGrp="1"/>
          </p:cNvSpPr>
          <p:nvPr>
            <p:ph type="sldNum" sz="quarter" idx="12"/>
          </p:nvPr>
        </p:nvSpPr>
        <p:spPr/>
        <p:txBody>
          <a:bodyPr/>
          <a:lstStyle/>
          <a:p>
            <a:fld id="{7966EA62-41C5-4F9A-A915-5B0BC739C923}" type="slidenum">
              <a:rPr lang="en-US" noProof="0" smtClean="0"/>
              <a:t>5</a:t>
            </a:fld>
            <a:endParaRPr lang="en-US" noProof="0" dirty="0"/>
          </a:p>
        </p:txBody>
      </p:sp>
      <p:sp>
        <p:nvSpPr>
          <p:cNvPr id="25" name="TextBox 24">
            <a:extLst>
              <a:ext uri="{FF2B5EF4-FFF2-40B4-BE49-F238E27FC236}">
                <a16:creationId xmlns:a16="http://schemas.microsoft.com/office/drawing/2014/main" id="{76D0D6D8-BCBE-4957-8F5C-6A02CB5966C1}"/>
              </a:ext>
            </a:extLst>
          </p:cNvPr>
          <p:cNvSpPr txBox="1"/>
          <p:nvPr/>
        </p:nvSpPr>
        <p:spPr>
          <a:xfrm>
            <a:off x="5926286" y="891842"/>
            <a:ext cx="2461699" cy="400110"/>
          </a:xfrm>
          <a:prstGeom prst="rect">
            <a:avLst/>
          </a:prstGeom>
          <a:noFill/>
        </p:spPr>
        <p:txBody>
          <a:bodyPr wrap="square" rtlCol="0">
            <a:spAutoFit/>
          </a:bodyPr>
          <a:lstStyle/>
          <a:p>
            <a:pPr algn="ctr"/>
            <a:r>
              <a:rPr lang="en-US" sz="1000" b="1" dirty="0"/>
              <a:t>Central Office Operations: Sets direction, policy, process &amp; provides training</a:t>
            </a:r>
          </a:p>
        </p:txBody>
      </p:sp>
      <p:sp>
        <p:nvSpPr>
          <p:cNvPr id="26" name="TextBox 25">
            <a:extLst>
              <a:ext uri="{FF2B5EF4-FFF2-40B4-BE49-F238E27FC236}">
                <a16:creationId xmlns:a16="http://schemas.microsoft.com/office/drawing/2014/main" id="{576A76D1-9B71-4A89-859A-5D9CD49C50BB}"/>
              </a:ext>
            </a:extLst>
          </p:cNvPr>
          <p:cNvSpPr txBox="1"/>
          <p:nvPr/>
        </p:nvSpPr>
        <p:spPr>
          <a:xfrm>
            <a:off x="160682" y="864648"/>
            <a:ext cx="2461699" cy="400110"/>
          </a:xfrm>
          <a:prstGeom prst="rect">
            <a:avLst/>
          </a:prstGeom>
          <a:noFill/>
        </p:spPr>
        <p:txBody>
          <a:bodyPr wrap="square" rtlCol="0">
            <a:spAutoFit/>
          </a:bodyPr>
          <a:lstStyle/>
          <a:p>
            <a:pPr algn="ctr"/>
            <a:r>
              <a:rPr lang="en-US" sz="1000" b="1" dirty="0"/>
              <a:t>Field Office Operations: implements direction, policy and process</a:t>
            </a:r>
          </a:p>
        </p:txBody>
      </p:sp>
    </p:spTree>
    <p:extLst>
      <p:ext uri="{BB962C8B-B14F-4D97-AF65-F5344CB8AC3E}">
        <p14:creationId xmlns:p14="http://schemas.microsoft.com/office/powerpoint/2010/main" val="265660568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4" name="Rectangle 23">
            <a:extLst>
              <a:ext uri="{FF2B5EF4-FFF2-40B4-BE49-F238E27FC236}">
                <a16:creationId xmlns:a16="http://schemas.microsoft.com/office/drawing/2014/main" id="{72B886CF-D3D5-4CDE-A0D0-35994223D8D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Rectangle 25">
            <a:extLst>
              <a:ext uri="{FF2B5EF4-FFF2-40B4-BE49-F238E27FC236}">
                <a16:creationId xmlns:a16="http://schemas.microsoft.com/office/drawing/2014/main" id="{0A5E8D06-DF55-43E7-9CF6-CFA00D2D63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891540"/>
            <a:ext cx="722376" cy="5071110"/>
          </a:xfrm>
          <a:prstGeom prst="rect">
            <a:avLst/>
          </a:prstGeom>
          <a:solidFill>
            <a:srgbClr val="4C525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Rectangle 27">
            <a:extLst>
              <a:ext uri="{FF2B5EF4-FFF2-40B4-BE49-F238E27FC236}">
                <a16:creationId xmlns:a16="http://schemas.microsoft.com/office/drawing/2014/main" id="{F2A506D8-18BB-4C6F-8AFD-8177E61198F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22376" y="891540"/>
            <a:ext cx="6100192" cy="5071110"/>
          </a:xfrm>
          <a:prstGeom prst="rect">
            <a:avLst/>
          </a:prstGeom>
          <a:solidFill>
            <a:schemeClr val="tx1">
              <a:lumMod val="50000"/>
              <a:lumOff val="50000"/>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17D7E4D5-8B98-4C3D-8661-17A414902F8C}"/>
              </a:ext>
            </a:extLst>
          </p:cNvPr>
          <p:cNvSpPr>
            <a:spLocks noGrp="1"/>
          </p:cNvSpPr>
          <p:nvPr>
            <p:ph type="title"/>
          </p:nvPr>
        </p:nvSpPr>
        <p:spPr>
          <a:xfrm>
            <a:off x="1078752" y="1054121"/>
            <a:ext cx="5067537" cy="1193856"/>
          </a:xfrm>
        </p:spPr>
        <p:txBody>
          <a:bodyPr vert="horz" lIns="91440" tIns="45720" rIns="91440" bIns="45720" rtlCol="0" anchor="ctr">
            <a:normAutofit/>
          </a:bodyPr>
          <a:lstStyle/>
          <a:p>
            <a:r>
              <a:rPr lang="en-US" sz="4000" kern="1200">
                <a:solidFill>
                  <a:schemeClr val="tx1"/>
                </a:solidFill>
                <a:latin typeface="+mj-lt"/>
                <a:ea typeface="+mj-ea"/>
                <a:cs typeface="+mj-cs"/>
              </a:rPr>
              <a:t>Next Steps:</a:t>
            </a:r>
            <a:br>
              <a:rPr lang="en-US" sz="4000" kern="1200">
                <a:solidFill>
                  <a:schemeClr val="tx1"/>
                </a:solidFill>
                <a:latin typeface="+mj-lt"/>
                <a:ea typeface="+mj-ea"/>
                <a:cs typeface="+mj-cs"/>
              </a:rPr>
            </a:br>
            <a:r>
              <a:rPr lang="en-US" sz="4000" kern="1200">
                <a:solidFill>
                  <a:schemeClr val="tx1"/>
                </a:solidFill>
                <a:latin typeface="+mj-lt"/>
                <a:ea typeface="+mj-ea"/>
                <a:cs typeface="+mj-cs"/>
              </a:rPr>
              <a:t>HR Operating Model</a:t>
            </a:r>
          </a:p>
        </p:txBody>
      </p:sp>
      <p:sp>
        <p:nvSpPr>
          <p:cNvPr id="5" name="Content Placeholder 4">
            <a:extLst>
              <a:ext uri="{FF2B5EF4-FFF2-40B4-BE49-F238E27FC236}">
                <a16:creationId xmlns:a16="http://schemas.microsoft.com/office/drawing/2014/main" id="{DE28E928-436B-4470-B7B7-D986360D1F87}"/>
              </a:ext>
            </a:extLst>
          </p:cNvPr>
          <p:cNvSpPr>
            <a:spLocks noGrp="1"/>
          </p:cNvSpPr>
          <p:nvPr>
            <p:ph sz="quarter" idx="14"/>
          </p:nvPr>
        </p:nvSpPr>
        <p:spPr>
          <a:xfrm>
            <a:off x="1078992" y="2408844"/>
            <a:ext cx="5067294" cy="3391224"/>
          </a:xfrm>
        </p:spPr>
        <p:txBody>
          <a:bodyPr vert="horz" lIns="91440" tIns="45720" rIns="91440" bIns="45720" rtlCol="0">
            <a:normAutofit/>
          </a:bodyPr>
          <a:lstStyle/>
          <a:p>
            <a:r>
              <a:rPr lang="en-US" sz="2000"/>
              <a:t>Continue to refine and finalize this model as additional information is obtained and decisions are made (such as: feedback from non-delegated agencies, HR Needs Survey, Luma, etc.)</a:t>
            </a:r>
          </a:p>
          <a:p>
            <a:r>
              <a:rPr lang="en-US" sz="2000"/>
              <a:t>This model will be utilized to begin the organizational design phase.</a:t>
            </a:r>
          </a:p>
        </p:txBody>
      </p:sp>
      <p:pic>
        <p:nvPicPr>
          <p:cNvPr id="7" name="Picture 6">
            <a:extLst>
              <a:ext uri="{FF2B5EF4-FFF2-40B4-BE49-F238E27FC236}">
                <a16:creationId xmlns:a16="http://schemas.microsoft.com/office/drawing/2014/main" id="{0D648571-0F38-4135-873E-8978A27EF11E}"/>
              </a:ext>
            </a:extLst>
          </p:cNvPr>
          <p:cNvPicPr>
            <a:picLocks noChangeAspect="1"/>
          </p:cNvPicPr>
          <p:nvPr/>
        </p:nvPicPr>
        <p:blipFill>
          <a:blip r:embed="rId2"/>
          <a:stretch>
            <a:fillRect/>
          </a:stretch>
        </p:blipFill>
        <p:spPr>
          <a:xfrm>
            <a:off x="7552815" y="3133989"/>
            <a:ext cx="4000156" cy="590022"/>
          </a:xfrm>
          <a:prstGeom prst="rect">
            <a:avLst/>
          </a:prstGeom>
          <a:effectLst>
            <a:outerShdw blurRad="406400" dist="317500" dir="5400000" sx="89000" sy="89000" rotWithShape="0">
              <a:prstClr val="black">
                <a:alpha val="15000"/>
              </a:prstClr>
            </a:outerShdw>
          </a:effectLst>
        </p:spPr>
      </p:pic>
    </p:spTree>
    <p:extLst>
      <p:ext uri="{BB962C8B-B14F-4D97-AF65-F5344CB8AC3E}">
        <p14:creationId xmlns:p14="http://schemas.microsoft.com/office/powerpoint/2010/main" val="383688514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2" name="Rectangle 11">
            <a:extLst>
              <a:ext uri="{FF2B5EF4-FFF2-40B4-BE49-F238E27FC236}">
                <a16:creationId xmlns:a16="http://schemas.microsoft.com/office/drawing/2014/main" id="{91F32EBA-ED97-466E-8CFA-8382584155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17D7E4D5-8B98-4C3D-8661-17A414902F8C}"/>
              </a:ext>
            </a:extLst>
          </p:cNvPr>
          <p:cNvSpPr>
            <a:spLocks noGrp="1"/>
          </p:cNvSpPr>
          <p:nvPr>
            <p:ph type="title"/>
          </p:nvPr>
        </p:nvSpPr>
        <p:spPr>
          <a:xfrm>
            <a:off x="200967" y="110532"/>
            <a:ext cx="5895028" cy="2202763"/>
          </a:xfrm>
        </p:spPr>
        <p:txBody>
          <a:bodyPr vert="horz" lIns="91440" tIns="45720" rIns="91440" bIns="45720" rtlCol="0" anchor="ctr">
            <a:normAutofit/>
          </a:bodyPr>
          <a:lstStyle/>
          <a:p>
            <a:r>
              <a:rPr lang="en-US" sz="4000" kern="1200" dirty="0">
                <a:solidFill>
                  <a:schemeClr val="tx1"/>
                </a:solidFill>
                <a:latin typeface="+mj-lt"/>
                <a:ea typeface="+mj-ea"/>
                <a:cs typeface="+mj-cs"/>
              </a:rPr>
              <a:t>Q&amp;A:</a:t>
            </a:r>
            <a:br>
              <a:rPr lang="en-US" sz="4000" kern="1200" dirty="0">
                <a:solidFill>
                  <a:schemeClr val="tx1"/>
                </a:solidFill>
                <a:latin typeface="+mj-lt"/>
                <a:ea typeface="+mj-ea"/>
                <a:cs typeface="+mj-cs"/>
              </a:rPr>
            </a:br>
            <a:r>
              <a:rPr lang="en-US" sz="4000" kern="1200" dirty="0">
                <a:solidFill>
                  <a:schemeClr val="tx1"/>
                </a:solidFill>
                <a:latin typeface="+mj-lt"/>
                <a:ea typeface="+mj-ea"/>
                <a:cs typeface="+mj-cs"/>
              </a:rPr>
              <a:t>HR Modernization</a:t>
            </a:r>
          </a:p>
        </p:txBody>
      </p:sp>
      <p:sp>
        <p:nvSpPr>
          <p:cNvPr id="5" name="Content Placeholder 4">
            <a:extLst>
              <a:ext uri="{FF2B5EF4-FFF2-40B4-BE49-F238E27FC236}">
                <a16:creationId xmlns:a16="http://schemas.microsoft.com/office/drawing/2014/main" id="{DE28E928-436B-4470-B7B7-D986360D1F87}"/>
              </a:ext>
            </a:extLst>
          </p:cNvPr>
          <p:cNvSpPr>
            <a:spLocks noGrp="1"/>
          </p:cNvSpPr>
          <p:nvPr>
            <p:ph sz="quarter" idx="14"/>
          </p:nvPr>
        </p:nvSpPr>
        <p:spPr>
          <a:xfrm>
            <a:off x="200967" y="1808703"/>
            <a:ext cx="6184806" cy="4774977"/>
          </a:xfrm>
        </p:spPr>
        <p:txBody>
          <a:bodyPr vert="horz" lIns="91440" tIns="45720" rIns="91440" bIns="45720" rtlCol="0">
            <a:normAutofit/>
          </a:bodyPr>
          <a:lstStyle/>
          <a:p>
            <a:pPr marL="0" indent="0">
              <a:buNone/>
            </a:pPr>
            <a:r>
              <a:rPr lang="en-US" sz="1600" dirty="0"/>
              <a:t>Q: Will recruitment, compensation, FMLA, ADA, ER issues, and training be handled by the field HR Group?</a:t>
            </a:r>
          </a:p>
          <a:p>
            <a:pPr marL="0" indent="0">
              <a:buNone/>
            </a:pPr>
            <a:r>
              <a:rPr lang="en-US" sz="1600" dirty="0"/>
              <a:t>A: </a:t>
            </a:r>
          </a:p>
          <a:p>
            <a:pPr marL="0" indent="0">
              <a:buNone/>
            </a:pPr>
            <a:endParaRPr lang="en-US" sz="1600" dirty="0"/>
          </a:p>
          <a:p>
            <a:pPr marL="0" indent="0">
              <a:buNone/>
            </a:pPr>
            <a:r>
              <a:rPr lang="en-US" sz="1600" dirty="0"/>
              <a:t>Q: Will there be a Diversity, Equity, and Inclusion unit/section? If so, where will it fall under the proposed HR operating model?</a:t>
            </a:r>
          </a:p>
          <a:p>
            <a:pPr marL="0" indent="0">
              <a:buNone/>
            </a:pPr>
            <a:r>
              <a:rPr lang="en-US" sz="1600" dirty="0"/>
              <a:t>A:</a:t>
            </a:r>
          </a:p>
          <a:p>
            <a:pPr marL="0" indent="0">
              <a:buNone/>
            </a:pPr>
            <a:endParaRPr lang="en-US" sz="1600" dirty="0"/>
          </a:p>
          <a:p>
            <a:pPr marL="0" indent="0">
              <a:buNone/>
            </a:pPr>
            <a:r>
              <a:rPr lang="en-US" sz="1600" dirty="0"/>
              <a:t>Q: Has a decision been made with respect to the processing of timesheets in I-Time… will that be an HR function or a Finance function in the agencies? The concern is that some confidential HR info is conveyed via timesheet inputs.</a:t>
            </a:r>
          </a:p>
          <a:p>
            <a:pPr marL="0" indent="0">
              <a:buNone/>
            </a:pPr>
            <a:r>
              <a:rPr lang="en-US" sz="1600" dirty="0"/>
              <a:t>A: </a:t>
            </a:r>
          </a:p>
        </p:txBody>
      </p:sp>
      <p:sp>
        <p:nvSpPr>
          <p:cNvPr id="14" name="Freeform: Shape 13">
            <a:extLst>
              <a:ext uri="{FF2B5EF4-FFF2-40B4-BE49-F238E27FC236}">
                <a16:creationId xmlns:a16="http://schemas.microsoft.com/office/drawing/2014/main" id="{62A38935-BB53-4DF7-A56E-48DD25B685D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510370" y="851518"/>
            <a:ext cx="6184806" cy="5154967"/>
          </a:xfrm>
          <a:custGeom>
            <a:avLst/>
            <a:gdLst>
              <a:gd name="connsiteX0" fmla="*/ 363179 w 6184806"/>
              <a:gd name="connsiteY0" fmla="*/ 3125191 h 5154967"/>
              <a:gd name="connsiteX1" fmla="*/ 898270 w 6184806"/>
              <a:gd name="connsiteY1" fmla="*/ 3125191 h 5154967"/>
              <a:gd name="connsiteX2" fmla="*/ 980326 w 6184806"/>
              <a:gd name="connsiteY2" fmla="*/ 3173551 h 5154967"/>
              <a:gd name="connsiteX3" fmla="*/ 1248448 w 6184806"/>
              <a:gd name="connsiteY3" fmla="*/ 3635277 h 5154967"/>
              <a:gd name="connsiteX4" fmla="*/ 1248448 w 6184806"/>
              <a:gd name="connsiteY4" fmla="*/ 3729695 h 5154967"/>
              <a:gd name="connsiteX5" fmla="*/ 980326 w 6184806"/>
              <a:gd name="connsiteY5" fmla="*/ 4191421 h 5154967"/>
              <a:gd name="connsiteX6" fmla="*/ 898270 w 6184806"/>
              <a:gd name="connsiteY6" fmla="*/ 4239781 h 5154967"/>
              <a:gd name="connsiteX7" fmla="*/ 363179 w 6184806"/>
              <a:gd name="connsiteY7" fmla="*/ 4239781 h 5154967"/>
              <a:gd name="connsiteX8" fmla="*/ 279969 w 6184806"/>
              <a:gd name="connsiteY8" fmla="*/ 4191421 h 5154967"/>
              <a:gd name="connsiteX9" fmla="*/ 13002 w 6184806"/>
              <a:gd name="connsiteY9" fmla="*/ 3729695 h 5154967"/>
              <a:gd name="connsiteX10" fmla="*/ 13002 w 6184806"/>
              <a:gd name="connsiteY10" fmla="*/ 3635277 h 5154967"/>
              <a:gd name="connsiteX11" fmla="*/ 279969 w 6184806"/>
              <a:gd name="connsiteY11" fmla="*/ 3173551 h 5154967"/>
              <a:gd name="connsiteX12" fmla="*/ 363179 w 6184806"/>
              <a:gd name="connsiteY12" fmla="*/ 3125191 h 5154967"/>
              <a:gd name="connsiteX13" fmla="*/ 2489721 w 6184806"/>
              <a:gd name="connsiteY13" fmla="*/ 570035 h 5154967"/>
              <a:gd name="connsiteX14" fmla="*/ 2764862 w 6184806"/>
              <a:gd name="connsiteY14" fmla="*/ 570035 h 5154967"/>
              <a:gd name="connsiteX15" fmla="*/ 2796959 w 6184806"/>
              <a:gd name="connsiteY15" fmla="*/ 570035 h 5154967"/>
              <a:gd name="connsiteX16" fmla="*/ 2827587 w 6184806"/>
              <a:gd name="connsiteY16" fmla="*/ 622777 h 5154967"/>
              <a:gd name="connsiteX17" fmla="*/ 2977604 w 6184806"/>
              <a:gd name="connsiteY17" fmla="*/ 881117 h 5154967"/>
              <a:gd name="connsiteX18" fmla="*/ 2977604 w 6184806"/>
              <a:gd name="connsiteY18" fmla="*/ 1025720 h 5154967"/>
              <a:gd name="connsiteX19" fmla="*/ 2566968 w 6184806"/>
              <a:gd name="connsiteY19" fmla="*/ 1732863 h 5154967"/>
              <a:gd name="connsiteX20" fmla="*/ 2441299 w 6184806"/>
              <a:gd name="connsiteY20" fmla="*/ 1806927 h 5154967"/>
              <a:gd name="connsiteX21" fmla="*/ 1621798 w 6184806"/>
              <a:gd name="connsiteY21" fmla="*/ 1806927 h 5154967"/>
              <a:gd name="connsiteX22" fmla="*/ 1583218 w 6184806"/>
              <a:gd name="connsiteY22" fmla="*/ 1801802 h 5154967"/>
              <a:gd name="connsiteX23" fmla="*/ 1556683 w 6184806"/>
              <a:gd name="connsiteY23" fmla="*/ 1790677 h 5154967"/>
              <a:gd name="connsiteX24" fmla="*/ 1572899 w 6184806"/>
              <a:gd name="connsiteY24" fmla="*/ 1762631 h 5154967"/>
              <a:gd name="connsiteX25" fmla="*/ 2147429 w 6184806"/>
              <a:gd name="connsiteY25" fmla="*/ 768968 h 5154967"/>
              <a:gd name="connsiteX26" fmla="*/ 2489721 w 6184806"/>
              <a:gd name="connsiteY26" fmla="*/ 570035 h 5154967"/>
              <a:gd name="connsiteX27" fmla="*/ 1573268 w 6184806"/>
              <a:gd name="connsiteY27" fmla="*/ 0 h 5154967"/>
              <a:gd name="connsiteX28" fmla="*/ 2497662 w 6184806"/>
              <a:gd name="connsiteY28" fmla="*/ 0 h 5154967"/>
              <a:gd name="connsiteX29" fmla="*/ 2639415 w 6184806"/>
              <a:gd name="connsiteY29" fmla="*/ 83546 h 5154967"/>
              <a:gd name="connsiteX30" fmla="*/ 2887862 w 6184806"/>
              <a:gd name="connsiteY30" fmla="*/ 511387 h 5154967"/>
              <a:gd name="connsiteX31" fmla="*/ 2915928 w 6184806"/>
              <a:gd name="connsiteY31" fmla="*/ 559720 h 5154967"/>
              <a:gd name="connsiteX32" fmla="*/ 2893844 w 6184806"/>
              <a:gd name="connsiteY32" fmla="*/ 559720 h 5154967"/>
              <a:gd name="connsiteX33" fmla="*/ 2789466 w 6184806"/>
              <a:gd name="connsiteY33" fmla="*/ 559720 h 5154967"/>
              <a:gd name="connsiteX34" fmla="*/ 2744122 w 6184806"/>
              <a:gd name="connsiteY34" fmla="*/ 481634 h 5154967"/>
              <a:gd name="connsiteX35" fmla="*/ 2570885 w 6184806"/>
              <a:gd name="connsiteY35" fmla="*/ 183309 h 5154967"/>
              <a:gd name="connsiteX36" fmla="*/ 2445216 w 6184806"/>
              <a:gd name="connsiteY36" fmla="*/ 109244 h 5154967"/>
              <a:gd name="connsiteX37" fmla="*/ 1625714 w 6184806"/>
              <a:gd name="connsiteY37" fmla="*/ 109244 h 5154967"/>
              <a:gd name="connsiteX38" fmla="*/ 1498276 w 6184806"/>
              <a:gd name="connsiteY38" fmla="*/ 183309 h 5154967"/>
              <a:gd name="connsiteX39" fmla="*/ 1089410 w 6184806"/>
              <a:gd name="connsiteY39" fmla="*/ 890450 h 5154967"/>
              <a:gd name="connsiteX40" fmla="*/ 1089410 w 6184806"/>
              <a:gd name="connsiteY40" fmla="*/ 1035054 h 5154967"/>
              <a:gd name="connsiteX41" fmla="*/ 1498276 w 6184806"/>
              <a:gd name="connsiteY41" fmla="*/ 1742196 h 5154967"/>
              <a:gd name="connsiteX42" fmla="*/ 1552039 w 6184806"/>
              <a:gd name="connsiteY42" fmla="*/ 1796421 h 5154967"/>
              <a:gd name="connsiteX43" fmla="*/ 1558260 w 6184806"/>
              <a:gd name="connsiteY43" fmla="*/ 1799029 h 5154967"/>
              <a:gd name="connsiteX44" fmla="*/ 1524911 w 6184806"/>
              <a:gd name="connsiteY44" fmla="*/ 1856707 h 5154967"/>
              <a:gd name="connsiteX45" fmla="*/ 1500108 w 6184806"/>
              <a:gd name="connsiteY45" fmla="*/ 1899604 h 5154967"/>
              <a:gd name="connsiteX46" fmla="*/ 1525834 w 6184806"/>
              <a:gd name="connsiteY46" fmla="*/ 1910390 h 5154967"/>
              <a:gd name="connsiteX47" fmla="*/ 1569352 w 6184806"/>
              <a:gd name="connsiteY47" fmla="*/ 1916170 h 5154967"/>
              <a:gd name="connsiteX48" fmla="*/ 2493745 w 6184806"/>
              <a:gd name="connsiteY48" fmla="*/ 1916170 h 5154967"/>
              <a:gd name="connsiteX49" fmla="*/ 2635498 w 6184806"/>
              <a:gd name="connsiteY49" fmla="*/ 1832627 h 5154967"/>
              <a:gd name="connsiteX50" fmla="*/ 3098693 w 6184806"/>
              <a:gd name="connsiteY50" fmla="*/ 1034974 h 5154967"/>
              <a:gd name="connsiteX51" fmla="*/ 3098693 w 6184806"/>
              <a:gd name="connsiteY51" fmla="*/ 871863 h 5154967"/>
              <a:gd name="connsiteX52" fmla="*/ 2945803 w 6184806"/>
              <a:gd name="connsiteY52" fmla="*/ 608576 h 5154967"/>
              <a:gd name="connsiteX53" fmla="*/ 2923422 w 6184806"/>
              <a:gd name="connsiteY53" fmla="*/ 570035 h 5154967"/>
              <a:gd name="connsiteX54" fmla="*/ 3027104 w 6184806"/>
              <a:gd name="connsiteY54" fmla="*/ 570035 h 5154967"/>
              <a:gd name="connsiteX55" fmla="*/ 4690846 w 6184806"/>
              <a:gd name="connsiteY55" fmla="*/ 570035 h 5154967"/>
              <a:gd name="connsiteX56" fmla="*/ 5028384 w 6184806"/>
              <a:gd name="connsiteY56" fmla="*/ 768968 h 5154967"/>
              <a:gd name="connsiteX57" fmla="*/ 6131323 w 6184806"/>
              <a:gd name="connsiteY57" fmla="*/ 2668304 h 5154967"/>
              <a:gd name="connsiteX58" fmla="*/ 6131323 w 6184806"/>
              <a:gd name="connsiteY58" fmla="*/ 3056698 h 5154967"/>
              <a:gd name="connsiteX59" fmla="*/ 5028384 w 6184806"/>
              <a:gd name="connsiteY59" fmla="*/ 4956035 h 5154967"/>
              <a:gd name="connsiteX60" fmla="*/ 4690846 w 6184806"/>
              <a:gd name="connsiteY60" fmla="*/ 5154967 h 5154967"/>
              <a:gd name="connsiteX61" fmla="*/ 2489721 w 6184806"/>
              <a:gd name="connsiteY61" fmla="*/ 5154967 h 5154967"/>
              <a:gd name="connsiteX62" fmla="*/ 2147429 w 6184806"/>
              <a:gd name="connsiteY62" fmla="*/ 4956035 h 5154967"/>
              <a:gd name="connsiteX63" fmla="*/ 1049243 w 6184806"/>
              <a:gd name="connsiteY63" fmla="*/ 3056698 h 5154967"/>
              <a:gd name="connsiteX64" fmla="*/ 1049243 w 6184806"/>
              <a:gd name="connsiteY64" fmla="*/ 2668304 h 5154967"/>
              <a:gd name="connsiteX65" fmla="*/ 1457007 w 6184806"/>
              <a:gd name="connsiteY65" fmla="*/ 1963067 h 5154967"/>
              <a:gd name="connsiteX66" fmla="*/ 1491373 w 6184806"/>
              <a:gd name="connsiteY66" fmla="*/ 1903634 h 5154967"/>
              <a:gd name="connsiteX67" fmla="*/ 1490164 w 6184806"/>
              <a:gd name="connsiteY67" fmla="*/ 1903127 h 5154967"/>
              <a:gd name="connsiteX68" fmla="*/ 1429519 w 6184806"/>
              <a:gd name="connsiteY68" fmla="*/ 1841960 h 5154967"/>
              <a:gd name="connsiteX69" fmla="*/ 968320 w 6184806"/>
              <a:gd name="connsiteY69" fmla="*/ 1044307 h 5154967"/>
              <a:gd name="connsiteX70" fmla="*/ 968320 w 6184806"/>
              <a:gd name="connsiteY70" fmla="*/ 881196 h 5154967"/>
              <a:gd name="connsiteX71" fmla="*/ 1429519 w 6184806"/>
              <a:gd name="connsiteY71" fmla="*/ 83546 h 5154967"/>
              <a:gd name="connsiteX72" fmla="*/ 1573268 w 6184806"/>
              <a:gd name="connsiteY72" fmla="*/ 0 h 51549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Lst>
            <a:rect l="l" t="t" r="r" b="b"/>
            <a:pathLst>
              <a:path w="6184806" h="5154967">
                <a:moveTo>
                  <a:pt x="363179" y="3125191"/>
                </a:moveTo>
                <a:cubicBezTo>
                  <a:pt x="363179" y="3125191"/>
                  <a:pt x="363179" y="3125191"/>
                  <a:pt x="898270" y="3125191"/>
                </a:cubicBezTo>
                <a:cubicBezTo>
                  <a:pt x="931786" y="3125191"/>
                  <a:pt x="964145" y="3143614"/>
                  <a:pt x="980326" y="3173551"/>
                </a:cubicBezTo>
                <a:cubicBezTo>
                  <a:pt x="980326" y="3173551"/>
                  <a:pt x="980326" y="3173551"/>
                  <a:pt x="1248448" y="3635277"/>
                </a:cubicBezTo>
                <a:cubicBezTo>
                  <a:pt x="1265784" y="3664063"/>
                  <a:pt x="1265784" y="3700909"/>
                  <a:pt x="1248448" y="3729695"/>
                </a:cubicBezTo>
                <a:cubicBezTo>
                  <a:pt x="1248448" y="3729695"/>
                  <a:pt x="1248448" y="3729695"/>
                  <a:pt x="980326" y="4191421"/>
                </a:cubicBezTo>
                <a:cubicBezTo>
                  <a:pt x="964145" y="4221358"/>
                  <a:pt x="931786" y="4239781"/>
                  <a:pt x="898270" y="4239781"/>
                </a:cubicBezTo>
                <a:cubicBezTo>
                  <a:pt x="898270" y="4239781"/>
                  <a:pt x="898270" y="4239781"/>
                  <a:pt x="363179" y="4239781"/>
                </a:cubicBezTo>
                <a:cubicBezTo>
                  <a:pt x="328508" y="4239781"/>
                  <a:pt x="297305" y="4221358"/>
                  <a:pt x="279969" y="4191421"/>
                </a:cubicBezTo>
                <a:cubicBezTo>
                  <a:pt x="279969" y="4191421"/>
                  <a:pt x="279969" y="4191421"/>
                  <a:pt x="13002" y="3729695"/>
                </a:cubicBezTo>
                <a:cubicBezTo>
                  <a:pt x="-4334" y="3700909"/>
                  <a:pt x="-4334" y="3664063"/>
                  <a:pt x="13002" y="3635277"/>
                </a:cubicBezTo>
                <a:cubicBezTo>
                  <a:pt x="13002" y="3635277"/>
                  <a:pt x="13002" y="3635277"/>
                  <a:pt x="279969" y="3173551"/>
                </a:cubicBezTo>
                <a:cubicBezTo>
                  <a:pt x="297305" y="3143614"/>
                  <a:pt x="328508" y="3125191"/>
                  <a:pt x="363179" y="3125191"/>
                </a:cubicBezTo>
                <a:close/>
                <a:moveTo>
                  <a:pt x="2489721" y="570035"/>
                </a:moveTo>
                <a:cubicBezTo>
                  <a:pt x="2489721" y="570035"/>
                  <a:pt x="2489721" y="570035"/>
                  <a:pt x="2764862" y="570035"/>
                </a:cubicBezTo>
                <a:lnTo>
                  <a:pt x="2796959" y="570035"/>
                </a:lnTo>
                <a:lnTo>
                  <a:pt x="2827587" y="622777"/>
                </a:lnTo>
                <a:cubicBezTo>
                  <a:pt x="2870233" y="696217"/>
                  <a:pt x="2919858" y="781675"/>
                  <a:pt x="2977604" y="881117"/>
                </a:cubicBezTo>
                <a:cubicBezTo>
                  <a:pt x="3004153" y="925204"/>
                  <a:pt x="3004153" y="981634"/>
                  <a:pt x="2977604" y="1025720"/>
                </a:cubicBezTo>
                <a:cubicBezTo>
                  <a:pt x="2977604" y="1025720"/>
                  <a:pt x="2977604" y="1025720"/>
                  <a:pt x="2566968" y="1732863"/>
                </a:cubicBezTo>
                <a:cubicBezTo>
                  <a:pt x="2542188" y="1778712"/>
                  <a:pt x="2492629" y="1806927"/>
                  <a:pt x="2441299" y="1806927"/>
                </a:cubicBezTo>
                <a:cubicBezTo>
                  <a:pt x="2441299" y="1806927"/>
                  <a:pt x="2441299" y="1806927"/>
                  <a:pt x="1621798" y="1806927"/>
                </a:cubicBezTo>
                <a:cubicBezTo>
                  <a:pt x="1608523" y="1806927"/>
                  <a:pt x="1595580" y="1805163"/>
                  <a:pt x="1583218" y="1801802"/>
                </a:cubicBezTo>
                <a:lnTo>
                  <a:pt x="1556683" y="1790677"/>
                </a:lnTo>
                <a:lnTo>
                  <a:pt x="1572899" y="1762631"/>
                </a:lnTo>
                <a:cubicBezTo>
                  <a:pt x="1719523" y="1509042"/>
                  <a:pt x="1907201" y="1184448"/>
                  <a:pt x="2147429" y="768968"/>
                </a:cubicBezTo>
                <a:cubicBezTo>
                  <a:pt x="2218739" y="645819"/>
                  <a:pt x="2347099" y="570035"/>
                  <a:pt x="2489721" y="570035"/>
                </a:cubicBezTo>
                <a:close/>
                <a:moveTo>
                  <a:pt x="1573268" y="0"/>
                </a:moveTo>
                <a:cubicBezTo>
                  <a:pt x="1573268" y="0"/>
                  <a:pt x="1573268" y="0"/>
                  <a:pt x="2497662" y="0"/>
                </a:cubicBezTo>
                <a:cubicBezTo>
                  <a:pt x="2555561" y="0"/>
                  <a:pt x="2611463" y="31828"/>
                  <a:pt x="2639415" y="83546"/>
                </a:cubicBezTo>
                <a:cubicBezTo>
                  <a:pt x="2639415" y="83546"/>
                  <a:pt x="2639415" y="83546"/>
                  <a:pt x="2887862" y="511387"/>
                </a:cubicBezTo>
                <a:lnTo>
                  <a:pt x="2915928" y="559720"/>
                </a:lnTo>
                <a:lnTo>
                  <a:pt x="2893844" y="559720"/>
                </a:lnTo>
                <a:lnTo>
                  <a:pt x="2789466" y="559720"/>
                </a:lnTo>
                <a:lnTo>
                  <a:pt x="2744122" y="481634"/>
                </a:lnTo>
                <a:cubicBezTo>
                  <a:pt x="2570885" y="183309"/>
                  <a:pt x="2570885" y="183309"/>
                  <a:pt x="2570885" y="183309"/>
                </a:cubicBezTo>
                <a:cubicBezTo>
                  <a:pt x="2546104" y="137459"/>
                  <a:pt x="2496545" y="109244"/>
                  <a:pt x="2445216" y="109244"/>
                </a:cubicBezTo>
                <a:cubicBezTo>
                  <a:pt x="1625714" y="109244"/>
                  <a:pt x="1625714" y="109244"/>
                  <a:pt x="1625714" y="109244"/>
                </a:cubicBezTo>
                <a:cubicBezTo>
                  <a:pt x="1572615" y="109244"/>
                  <a:pt x="1524825" y="137459"/>
                  <a:pt x="1498276" y="183309"/>
                </a:cubicBezTo>
                <a:cubicBezTo>
                  <a:pt x="1089410" y="890450"/>
                  <a:pt x="1089410" y="890450"/>
                  <a:pt x="1089410" y="890450"/>
                </a:cubicBezTo>
                <a:cubicBezTo>
                  <a:pt x="1062860" y="934537"/>
                  <a:pt x="1062860" y="990968"/>
                  <a:pt x="1089410" y="1035054"/>
                </a:cubicBezTo>
                <a:cubicBezTo>
                  <a:pt x="1498276" y="1742196"/>
                  <a:pt x="1498276" y="1742196"/>
                  <a:pt x="1498276" y="1742196"/>
                </a:cubicBezTo>
                <a:cubicBezTo>
                  <a:pt x="1511551" y="1765121"/>
                  <a:pt x="1530135" y="1783637"/>
                  <a:pt x="1552039" y="1796421"/>
                </a:cubicBezTo>
                <a:lnTo>
                  <a:pt x="1558260" y="1799029"/>
                </a:lnTo>
                <a:lnTo>
                  <a:pt x="1524911" y="1856707"/>
                </a:lnTo>
                <a:lnTo>
                  <a:pt x="1500108" y="1899604"/>
                </a:lnTo>
                <a:lnTo>
                  <a:pt x="1525834" y="1910390"/>
                </a:lnTo>
                <a:cubicBezTo>
                  <a:pt x="1539779" y="1914181"/>
                  <a:pt x="1554378" y="1916170"/>
                  <a:pt x="1569352" y="1916170"/>
                </a:cubicBezTo>
                <a:cubicBezTo>
                  <a:pt x="2493745" y="1916170"/>
                  <a:pt x="2493745" y="1916170"/>
                  <a:pt x="2493745" y="1916170"/>
                </a:cubicBezTo>
                <a:cubicBezTo>
                  <a:pt x="2551645" y="1916170"/>
                  <a:pt x="2607546" y="1884345"/>
                  <a:pt x="2635498" y="1832627"/>
                </a:cubicBezTo>
                <a:cubicBezTo>
                  <a:pt x="3098693" y="1034974"/>
                  <a:pt x="3098693" y="1034974"/>
                  <a:pt x="3098693" y="1034974"/>
                </a:cubicBezTo>
                <a:cubicBezTo>
                  <a:pt x="3128641" y="985246"/>
                  <a:pt x="3128641" y="921593"/>
                  <a:pt x="3098693" y="871863"/>
                </a:cubicBezTo>
                <a:cubicBezTo>
                  <a:pt x="3040794" y="772157"/>
                  <a:pt x="2990132" y="684914"/>
                  <a:pt x="2945803" y="608576"/>
                </a:cubicBezTo>
                <a:lnTo>
                  <a:pt x="2923422" y="570035"/>
                </a:lnTo>
                <a:lnTo>
                  <a:pt x="3027104" y="570035"/>
                </a:lnTo>
                <a:cubicBezTo>
                  <a:pt x="3349535" y="570035"/>
                  <a:pt x="3865424" y="570035"/>
                  <a:pt x="4690846" y="570035"/>
                </a:cubicBezTo>
                <a:cubicBezTo>
                  <a:pt x="4828714" y="570035"/>
                  <a:pt x="4961827" y="645819"/>
                  <a:pt x="5028384" y="768968"/>
                </a:cubicBezTo>
                <a:cubicBezTo>
                  <a:pt x="5028384" y="768968"/>
                  <a:pt x="5028384" y="768968"/>
                  <a:pt x="6131323" y="2668304"/>
                </a:cubicBezTo>
                <a:cubicBezTo>
                  <a:pt x="6202634" y="2786717"/>
                  <a:pt x="6202634" y="2938285"/>
                  <a:pt x="6131323" y="3056698"/>
                </a:cubicBezTo>
                <a:cubicBezTo>
                  <a:pt x="6131323" y="3056698"/>
                  <a:pt x="6131323" y="3056698"/>
                  <a:pt x="5028384" y="4956035"/>
                </a:cubicBezTo>
                <a:cubicBezTo>
                  <a:pt x="4961827" y="5079184"/>
                  <a:pt x="4828714" y="5154967"/>
                  <a:pt x="4690846" y="5154967"/>
                </a:cubicBezTo>
                <a:cubicBezTo>
                  <a:pt x="4690846" y="5154967"/>
                  <a:pt x="4690846" y="5154967"/>
                  <a:pt x="2489721" y="5154967"/>
                </a:cubicBezTo>
                <a:cubicBezTo>
                  <a:pt x="2347099" y="5154967"/>
                  <a:pt x="2218739" y="5079184"/>
                  <a:pt x="2147429" y="4956035"/>
                </a:cubicBezTo>
                <a:cubicBezTo>
                  <a:pt x="2147429" y="4956035"/>
                  <a:pt x="2147429" y="4956035"/>
                  <a:pt x="1049243" y="3056698"/>
                </a:cubicBezTo>
                <a:cubicBezTo>
                  <a:pt x="977932" y="2938285"/>
                  <a:pt x="977932" y="2786717"/>
                  <a:pt x="1049243" y="2668304"/>
                </a:cubicBezTo>
                <a:cubicBezTo>
                  <a:pt x="1049243" y="2668304"/>
                  <a:pt x="1049243" y="2668304"/>
                  <a:pt x="1457007" y="1963067"/>
                </a:cubicBezTo>
                <a:lnTo>
                  <a:pt x="1491373" y="1903634"/>
                </a:lnTo>
                <a:lnTo>
                  <a:pt x="1490164" y="1903127"/>
                </a:lnTo>
                <a:cubicBezTo>
                  <a:pt x="1465456" y="1888705"/>
                  <a:pt x="1444493" y="1867820"/>
                  <a:pt x="1429519" y="1841960"/>
                </a:cubicBezTo>
                <a:cubicBezTo>
                  <a:pt x="1429519" y="1841960"/>
                  <a:pt x="1429519" y="1841960"/>
                  <a:pt x="968320" y="1044307"/>
                </a:cubicBezTo>
                <a:cubicBezTo>
                  <a:pt x="938371" y="994579"/>
                  <a:pt x="938371" y="930926"/>
                  <a:pt x="968320" y="881196"/>
                </a:cubicBezTo>
                <a:cubicBezTo>
                  <a:pt x="968320" y="881196"/>
                  <a:pt x="968320" y="881196"/>
                  <a:pt x="1429519" y="83546"/>
                </a:cubicBezTo>
                <a:cubicBezTo>
                  <a:pt x="1459466" y="31828"/>
                  <a:pt x="1513373" y="0"/>
                  <a:pt x="1573268" y="0"/>
                </a:cubicBezTo>
                <a:close/>
              </a:path>
            </a:pathLst>
          </a:custGeom>
          <a:solidFill>
            <a:schemeClr val="tx1">
              <a:lumMod val="50000"/>
              <a:lumOff val="50000"/>
              <a:alpha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pic>
        <p:nvPicPr>
          <p:cNvPr id="7" name="Picture 6">
            <a:extLst>
              <a:ext uri="{FF2B5EF4-FFF2-40B4-BE49-F238E27FC236}">
                <a16:creationId xmlns:a16="http://schemas.microsoft.com/office/drawing/2014/main" id="{0D648571-0F38-4135-873E-8978A27EF11E}"/>
              </a:ext>
            </a:extLst>
          </p:cNvPr>
          <p:cNvPicPr>
            <a:picLocks noChangeAspect="1"/>
          </p:cNvPicPr>
          <p:nvPr/>
        </p:nvPicPr>
        <p:blipFill>
          <a:blip r:embed="rId2"/>
          <a:stretch>
            <a:fillRect/>
          </a:stretch>
        </p:blipFill>
        <p:spPr>
          <a:xfrm>
            <a:off x="7535330" y="3476859"/>
            <a:ext cx="3217333" cy="474555"/>
          </a:xfrm>
          <a:prstGeom prst="rect">
            <a:avLst/>
          </a:prstGeom>
        </p:spPr>
      </p:pic>
      <p:sp>
        <p:nvSpPr>
          <p:cNvPr id="3" name="Slide Number Placeholder 2">
            <a:extLst>
              <a:ext uri="{FF2B5EF4-FFF2-40B4-BE49-F238E27FC236}">
                <a16:creationId xmlns:a16="http://schemas.microsoft.com/office/drawing/2014/main" id="{E7D90E19-EF1D-4DD2-92FF-8B2766EC313A}"/>
              </a:ext>
            </a:extLst>
          </p:cNvPr>
          <p:cNvSpPr>
            <a:spLocks noGrp="1"/>
          </p:cNvSpPr>
          <p:nvPr>
            <p:ph type="sldNum" sz="quarter" idx="12"/>
          </p:nvPr>
        </p:nvSpPr>
        <p:spPr>
          <a:xfrm>
            <a:off x="11146536" y="6035040"/>
            <a:ext cx="548640" cy="548640"/>
          </a:xfrm>
          <a:prstGeom prst="ellipse">
            <a:avLst/>
          </a:prstGeom>
          <a:solidFill>
            <a:schemeClr val="tx1">
              <a:alpha val="80000"/>
            </a:schemeClr>
          </a:solidFill>
        </p:spPr>
        <p:txBody>
          <a:bodyPr vert="horz" lIns="91440" tIns="45720" rIns="91440" bIns="45720" rtlCol="0" anchor="ctr">
            <a:normAutofit/>
          </a:bodyPr>
          <a:lstStyle/>
          <a:p>
            <a:pPr algn="ctr">
              <a:spcAft>
                <a:spcPts val="600"/>
              </a:spcAft>
            </a:pPr>
            <a:fld id="{7966EA62-41C5-4F9A-A915-5B0BC739C923}" type="slidenum">
              <a:rPr lang="en-US" noProof="0">
                <a:solidFill>
                  <a:schemeClr val="bg1"/>
                </a:solidFill>
              </a:rPr>
              <a:pPr algn="ctr">
                <a:spcAft>
                  <a:spcPts val="600"/>
                </a:spcAft>
              </a:pPr>
              <a:t>7</a:t>
            </a:fld>
            <a:endParaRPr lang="en-US" noProof="0">
              <a:solidFill>
                <a:schemeClr val="bg1"/>
              </a:solidFill>
            </a:endParaRPr>
          </a:p>
        </p:txBody>
      </p:sp>
    </p:spTree>
    <p:extLst>
      <p:ext uri="{BB962C8B-B14F-4D97-AF65-F5344CB8AC3E}">
        <p14:creationId xmlns:p14="http://schemas.microsoft.com/office/powerpoint/2010/main" val="28848886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2" name="Rectangle 11">
            <a:extLst>
              <a:ext uri="{FF2B5EF4-FFF2-40B4-BE49-F238E27FC236}">
                <a16:creationId xmlns:a16="http://schemas.microsoft.com/office/drawing/2014/main" id="{91F32EBA-ED97-466E-8CFA-8382584155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17D7E4D5-8B98-4C3D-8661-17A414902F8C}"/>
              </a:ext>
            </a:extLst>
          </p:cNvPr>
          <p:cNvSpPr>
            <a:spLocks noGrp="1"/>
          </p:cNvSpPr>
          <p:nvPr>
            <p:ph type="title"/>
          </p:nvPr>
        </p:nvSpPr>
        <p:spPr>
          <a:xfrm>
            <a:off x="160775" y="582711"/>
            <a:ext cx="5935220" cy="1461778"/>
          </a:xfrm>
        </p:spPr>
        <p:txBody>
          <a:bodyPr vert="horz" lIns="91440" tIns="45720" rIns="91440" bIns="45720" rtlCol="0" anchor="ctr">
            <a:normAutofit/>
          </a:bodyPr>
          <a:lstStyle/>
          <a:p>
            <a:r>
              <a:rPr lang="en-US" sz="4000" kern="1200" dirty="0">
                <a:solidFill>
                  <a:schemeClr val="tx1"/>
                </a:solidFill>
                <a:latin typeface="+mj-lt"/>
                <a:ea typeface="+mj-ea"/>
                <a:cs typeface="+mj-cs"/>
              </a:rPr>
              <a:t>Q&amp;A:</a:t>
            </a:r>
            <a:br>
              <a:rPr lang="en-US" sz="4000" kern="1200" dirty="0">
                <a:solidFill>
                  <a:schemeClr val="tx1"/>
                </a:solidFill>
                <a:latin typeface="+mj-lt"/>
                <a:ea typeface="+mj-ea"/>
                <a:cs typeface="+mj-cs"/>
              </a:rPr>
            </a:br>
            <a:r>
              <a:rPr lang="en-US" sz="4000" kern="1200" dirty="0">
                <a:solidFill>
                  <a:schemeClr val="tx1"/>
                </a:solidFill>
                <a:latin typeface="+mj-lt"/>
                <a:ea typeface="+mj-ea"/>
                <a:cs typeface="+mj-cs"/>
              </a:rPr>
              <a:t>HR Modernization</a:t>
            </a:r>
          </a:p>
        </p:txBody>
      </p:sp>
      <p:sp>
        <p:nvSpPr>
          <p:cNvPr id="5" name="Content Placeholder 4">
            <a:extLst>
              <a:ext uri="{FF2B5EF4-FFF2-40B4-BE49-F238E27FC236}">
                <a16:creationId xmlns:a16="http://schemas.microsoft.com/office/drawing/2014/main" id="{DE28E928-436B-4470-B7B7-D986360D1F87}"/>
              </a:ext>
            </a:extLst>
          </p:cNvPr>
          <p:cNvSpPr>
            <a:spLocks noGrp="1"/>
          </p:cNvSpPr>
          <p:nvPr>
            <p:ph sz="quarter" idx="14"/>
          </p:nvPr>
        </p:nvSpPr>
        <p:spPr>
          <a:xfrm>
            <a:off x="160775" y="2044489"/>
            <a:ext cx="6432042" cy="3536236"/>
          </a:xfrm>
        </p:spPr>
        <p:txBody>
          <a:bodyPr vert="horz" lIns="91440" tIns="45720" rIns="91440" bIns="45720" rtlCol="0">
            <a:normAutofit/>
          </a:bodyPr>
          <a:lstStyle/>
          <a:p>
            <a:pPr marL="0" indent="0">
              <a:buNone/>
            </a:pPr>
            <a:r>
              <a:rPr lang="en-US" sz="1600" dirty="0"/>
              <a:t>Q: Will the training group in the operating model continue to provide the training DHR does now to all agencies and just add the training of HR employees?</a:t>
            </a:r>
          </a:p>
          <a:p>
            <a:pPr marL="0" indent="0">
              <a:buNone/>
            </a:pPr>
            <a:r>
              <a:rPr lang="en-US" sz="1600" dirty="0"/>
              <a:t>A: </a:t>
            </a:r>
          </a:p>
        </p:txBody>
      </p:sp>
      <p:sp>
        <p:nvSpPr>
          <p:cNvPr id="14" name="Freeform: Shape 13">
            <a:extLst>
              <a:ext uri="{FF2B5EF4-FFF2-40B4-BE49-F238E27FC236}">
                <a16:creationId xmlns:a16="http://schemas.microsoft.com/office/drawing/2014/main" id="{62A38935-BB53-4DF7-A56E-48DD25B685D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510370" y="851518"/>
            <a:ext cx="6184806" cy="5154967"/>
          </a:xfrm>
          <a:custGeom>
            <a:avLst/>
            <a:gdLst>
              <a:gd name="connsiteX0" fmla="*/ 363179 w 6184806"/>
              <a:gd name="connsiteY0" fmla="*/ 3125191 h 5154967"/>
              <a:gd name="connsiteX1" fmla="*/ 898270 w 6184806"/>
              <a:gd name="connsiteY1" fmla="*/ 3125191 h 5154967"/>
              <a:gd name="connsiteX2" fmla="*/ 980326 w 6184806"/>
              <a:gd name="connsiteY2" fmla="*/ 3173551 h 5154967"/>
              <a:gd name="connsiteX3" fmla="*/ 1248448 w 6184806"/>
              <a:gd name="connsiteY3" fmla="*/ 3635277 h 5154967"/>
              <a:gd name="connsiteX4" fmla="*/ 1248448 w 6184806"/>
              <a:gd name="connsiteY4" fmla="*/ 3729695 h 5154967"/>
              <a:gd name="connsiteX5" fmla="*/ 980326 w 6184806"/>
              <a:gd name="connsiteY5" fmla="*/ 4191421 h 5154967"/>
              <a:gd name="connsiteX6" fmla="*/ 898270 w 6184806"/>
              <a:gd name="connsiteY6" fmla="*/ 4239781 h 5154967"/>
              <a:gd name="connsiteX7" fmla="*/ 363179 w 6184806"/>
              <a:gd name="connsiteY7" fmla="*/ 4239781 h 5154967"/>
              <a:gd name="connsiteX8" fmla="*/ 279969 w 6184806"/>
              <a:gd name="connsiteY8" fmla="*/ 4191421 h 5154967"/>
              <a:gd name="connsiteX9" fmla="*/ 13002 w 6184806"/>
              <a:gd name="connsiteY9" fmla="*/ 3729695 h 5154967"/>
              <a:gd name="connsiteX10" fmla="*/ 13002 w 6184806"/>
              <a:gd name="connsiteY10" fmla="*/ 3635277 h 5154967"/>
              <a:gd name="connsiteX11" fmla="*/ 279969 w 6184806"/>
              <a:gd name="connsiteY11" fmla="*/ 3173551 h 5154967"/>
              <a:gd name="connsiteX12" fmla="*/ 363179 w 6184806"/>
              <a:gd name="connsiteY12" fmla="*/ 3125191 h 5154967"/>
              <a:gd name="connsiteX13" fmla="*/ 2489721 w 6184806"/>
              <a:gd name="connsiteY13" fmla="*/ 570035 h 5154967"/>
              <a:gd name="connsiteX14" fmla="*/ 2764862 w 6184806"/>
              <a:gd name="connsiteY14" fmla="*/ 570035 h 5154967"/>
              <a:gd name="connsiteX15" fmla="*/ 2796959 w 6184806"/>
              <a:gd name="connsiteY15" fmla="*/ 570035 h 5154967"/>
              <a:gd name="connsiteX16" fmla="*/ 2827587 w 6184806"/>
              <a:gd name="connsiteY16" fmla="*/ 622777 h 5154967"/>
              <a:gd name="connsiteX17" fmla="*/ 2977604 w 6184806"/>
              <a:gd name="connsiteY17" fmla="*/ 881117 h 5154967"/>
              <a:gd name="connsiteX18" fmla="*/ 2977604 w 6184806"/>
              <a:gd name="connsiteY18" fmla="*/ 1025720 h 5154967"/>
              <a:gd name="connsiteX19" fmla="*/ 2566968 w 6184806"/>
              <a:gd name="connsiteY19" fmla="*/ 1732863 h 5154967"/>
              <a:gd name="connsiteX20" fmla="*/ 2441299 w 6184806"/>
              <a:gd name="connsiteY20" fmla="*/ 1806927 h 5154967"/>
              <a:gd name="connsiteX21" fmla="*/ 1621798 w 6184806"/>
              <a:gd name="connsiteY21" fmla="*/ 1806927 h 5154967"/>
              <a:gd name="connsiteX22" fmla="*/ 1583218 w 6184806"/>
              <a:gd name="connsiteY22" fmla="*/ 1801802 h 5154967"/>
              <a:gd name="connsiteX23" fmla="*/ 1556683 w 6184806"/>
              <a:gd name="connsiteY23" fmla="*/ 1790677 h 5154967"/>
              <a:gd name="connsiteX24" fmla="*/ 1572899 w 6184806"/>
              <a:gd name="connsiteY24" fmla="*/ 1762631 h 5154967"/>
              <a:gd name="connsiteX25" fmla="*/ 2147429 w 6184806"/>
              <a:gd name="connsiteY25" fmla="*/ 768968 h 5154967"/>
              <a:gd name="connsiteX26" fmla="*/ 2489721 w 6184806"/>
              <a:gd name="connsiteY26" fmla="*/ 570035 h 5154967"/>
              <a:gd name="connsiteX27" fmla="*/ 1573268 w 6184806"/>
              <a:gd name="connsiteY27" fmla="*/ 0 h 5154967"/>
              <a:gd name="connsiteX28" fmla="*/ 2497662 w 6184806"/>
              <a:gd name="connsiteY28" fmla="*/ 0 h 5154967"/>
              <a:gd name="connsiteX29" fmla="*/ 2639415 w 6184806"/>
              <a:gd name="connsiteY29" fmla="*/ 83546 h 5154967"/>
              <a:gd name="connsiteX30" fmla="*/ 2887862 w 6184806"/>
              <a:gd name="connsiteY30" fmla="*/ 511387 h 5154967"/>
              <a:gd name="connsiteX31" fmla="*/ 2915928 w 6184806"/>
              <a:gd name="connsiteY31" fmla="*/ 559720 h 5154967"/>
              <a:gd name="connsiteX32" fmla="*/ 2893844 w 6184806"/>
              <a:gd name="connsiteY32" fmla="*/ 559720 h 5154967"/>
              <a:gd name="connsiteX33" fmla="*/ 2789466 w 6184806"/>
              <a:gd name="connsiteY33" fmla="*/ 559720 h 5154967"/>
              <a:gd name="connsiteX34" fmla="*/ 2744122 w 6184806"/>
              <a:gd name="connsiteY34" fmla="*/ 481634 h 5154967"/>
              <a:gd name="connsiteX35" fmla="*/ 2570885 w 6184806"/>
              <a:gd name="connsiteY35" fmla="*/ 183309 h 5154967"/>
              <a:gd name="connsiteX36" fmla="*/ 2445216 w 6184806"/>
              <a:gd name="connsiteY36" fmla="*/ 109244 h 5154967"/>
              <a:gd name="connsiteX37" fmla="*/ 1625714 w 6184806"/>
              <a:gd name="connsiteY37" fmla="*/ 109244 h 5154967"/>
              <a:gd name="connsiteX38" fmla="*/ 1498276 w 6184806"/>
              <a:gd name="connsiteY38" fmla="*/ 183309 h 5154967"/>
              <a:gd name="connsiteX39" fmla="*/ 1089410 w 6184806"/>
              <a:gd name="connsiteY39" fmla="*/ 890450 h 5154967"/>
              <a:gd name="connsiteX40" fmla="*/ 1089410 w 6184806"/>
              <a:gd name="connsiteY40" fmla="*/ 1035054 h 5154967"/>
              <a:gd name="connsiteX41" fmla="*/ 1498276 w 6184806"/>
              <a:gd name="connsiteY41" fmla="*/ 1742196 h 5154967"/>
              <a:gd name="connsiteX42" fmla="*/ 1552039 w 6184806"/>
              <a:gd name="connsiteY42" fmla="*/ 1796421 h 5154967"/>
              <a:gd name="connsiteX43" fmla="*/ 1558260 w 6184806"/>
              <a:gd name="connsiteY43" fmla="*/ 1799029 h 5154967"/>
              <a:gd name="connsiteX44" fmla="*/ 1524911 w 6184806"/>
              <a:gd name="connsiteY44" fmla="*/ 1856707 h 5154967"/>
              <a:gd name="connsiteX45" fmla="*/ 1500108 w 6184806"/>
              <a:gd name="connsiteY45" fmla="*/ 1899604 h 5154967"/>
              <a:gd name="connsiteX46" fmla="*/ 1525834 w 6184806"/>
              <a:gd name="connsiteY46" fmla="*/ 1910390 h 5154967"/>
              <a:gd name="connsiteX47" fmla="*/ 1569352 w 6184806"/>
              <a:gd name="connsiteY47" fmla="*/ 1916170 h 5154967"/>
              <a:gd name="connsiteX48" fmla="*/ 2493745 w 6184806"/>
              <a:gd name="connsiteY48" fmla="*/ 1916170 h 5154967"/>
              <a:gd name="connsiteX49" fmla="*/ 2635498 w 6184806"/>
              <a:gd name="connsiteY49" fmla="*/ 1832627 h 5154967"/>
              <a:gd name="connsiteX50" fmla="*/ 3098693 w 6184806"/>
              <a:gd name="connsiteY50" fmla="*/ 1034974 h 5154967"/>
              <a:gd name="connsiteX51" fmla="*/ 3098693 w 6184806"/>
              <a:gd name="connsiteY51" fmla="*/ 871863 h 5154967"/>
              <a:gd name="connsiteX52" fmla="*/ 2945803 w 6184806"/>
              <a:gd name="connsiteY52" fmla="*/ 608576 h 5154967"/>
              <a:gd name="connsiteX53" fmla="*/ 2923422 w 6184806"/>
              <a:gd name="connsiteY53" fmla="*/ 570035 h 5154967"/>
              <a:gd name="connsiteX54" fmla="*/ 3027104 w 6184806"/>
              <a:gd name="connsiteY54" fmla="*/ 570035 h 5154967"/>
              <a:gd name="connsiteX55" fmla="*/ 4690846 w 6184806"/>
              <a:gd name="connsiteY55" fmla="*/ 570035 h 5154967"/>
              <a:gd name="connsiteX56" fmla="*/ 5028384 w 6184806"/>
              <a:gd name="connsiteY56" fmla="*/ 768968 h 5154967"/>
              <a:gd name="connsiteX57" fmla="*/ 6131323 w 6184806"/>
              <a:gd name="connsiteY57" fmla="*/ 2668304 h 5154967"/>
              <a:gd name="connsiteX58" fmla="*/ 6131323 w 6184806"/>
              <a:gd name="connsiteY58" fmla="*/ 3056698 h 5154967"/>
              <a:gd name="connsiteX59" fmla="*/ 5028384 w 6184806"/>
              <a:gd name="connsiteY59" fmla="*/ 4956035 h 5154967"/>
              <a:gd name="connsiteX60" fmla="*/ 4690846 w 6184806"/>
              <a:gd name="connsiteY60" fmla="*/ 5154967 h 5154967"/>
              <a:gd name="connsiteX61" fmla="*/ 2489721 w 6184806"/>
              <a:gd name="connsiteY61" fmla="*/ 5154967 h 5154967"/>
              <a:gd name="connsiteX62" fmla="*/ 2147429 w 6184806"/>
              <a:gd name="connsiteY62" fmla="*/ 4956035 h 5154967"/>
              <a:gd name="connsiteX63" fmla="*/ 1049243 w 6184806"/>
              <a:gd name="connsiteY63" fmla="*/ 3056698 h 5154967"/>
              <a:gd name="connsiteX64" fmla="*/ 1049243 w 6184806"/>
              <a:gd name="connsiteY64" fmla="*/ 2668304 h 5154967"/>
              <a:gd name="connsiteX65" fmla="*/ 1457007 w 6184806"/>
              <a:gd name="connsiteY65" fmla="*/ 1963067 h 5154967"/>
              <a:gd name="connsiteX66" fmla="*/ 1491373 w 6184806"/>
              <a:gd name="connsiteY66" fmla="*/ 1903634 h 5154967"/>
              <a:gd name="connsiteX67" fmla="*/ 1490164 w 6184806"/>
              <a:gd name="connsiteY67" fmla="*/ 1903127 h 5154967"/>
              <a:gd name="connsiteX68" fmla="*/ 1429519 w 6184806"/>
              <a:gd name="connsiteY68" fmla="*/ 1841960 h 5154967"/>
              <a:gd name="connsiteX69" fmla="*/ 968320 w 6184806"/>
              <a:gd name="connsiteY69" fmla="*/ 1044307 h 5154967"/>
              <a:gd name="connsiteX70" fmla="*/ 968320 w 6184806"/>
              <a:gd name="connsiteY70" fmla="*/ 881196 h 5154967"/>
              <a:gd name="connsiteX71" fmla="*/ 1429519 w 6184806"/>
              <a:gd name="connsiteY71" fmla="*/ 83546 h 5154967"/>
              <a:gd name="connsiteX72" fmla="*/ 1573268 w 6184806"/>
              <a:gd name="connsiteY72" fmla="*/ 0 h 51549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Lst>
            <a:rect l="l" t="t" r="r" b="b"/>
            <a:pathLst>
              <a:path w="6184806" h="5154967">
                <a:moveTo>
                  <a:pt x="363179" y="3125191"/>
                </a:moveTo>
                <a:cubicBezTo>
                  <a:pt x="363179" y="3125191"/>
                  <a:pt x="363179" y="3125191"/>
                  <a:pt x="898270" y="3125191"/>
                </a:cubicBezTo>
                <a:cubicBezTo>
                  <a:pt x="931786" y="3125191"/>
                  <a:pt x="964145" y="3143614"/>
                  <a:pt x="980326" y="3173551"/>
                </a:cubicBezTo>
                <a:cubicBezTo>
                  <a:pt x="980326" y="3173551"/>
                  <a:pt x="980326" y="3173551"/>
                  <a:pt x="1248448" y="3635277"/>
                </a:cubicBezTo>
                <a:cubicBezTo>
                  <a:pt x="1265784" y="3664063"/>
                  <a:pt x="1265784" y="3700909"/>
                  <a:pt x="1248448" y="3729695"/>
                </a:cubicBezTo>
                <a:cubicBezTo>
                  <a:pt x="1248448" y="3729695"/>
                  <a:pt x="1248448" y="3729695"/>
                  <a:pt x="980326" y="4191421"/>
                </a:cubicBezTo>
                <a:cubicBezTo>
                  <a:pt x="964145" y="4221358"/>
                  <a:pt x="931786" y="4239781"/>
                  <a:pt x="898270" y="4239781"/>
                </a:cubicBezTo>
                <a:cubicBezTo>
                  <a:pt x="898270" y="4239781"/>
                  <a:pt x="898270" y="4239781"/>
                  <a:pt x="363179" y="4239781"/>
                </a:cubicBezTo>
                <a:cubicBezTo>
                  <a:pt x="328508" y="4239781"/>
                  <a:pt x="297305" y="4221358"/>
                  <a:pt x="279969" y="4191421"/>
                </a:cubicBezTo>
                <a:cubicBezTo>
                  <a:pt x="279969" y="4191421"/>
                  <a:pt x="279969" y="4191421"/>
                  <a:pt x="13002" y="3729695"/>
                </a:cubicBezTo>
                <a:cubicBezTo>
                  <a:pt x="-4334" y="3700909"/>
                  <a:pt x="-4334" y="3664063"/>
                  <a:pt x="13002" y="3635277"/>
                </a:cubicBezTo>
                <a:cubicBezTo>
                  <a:pt x="13002" y="3635277"/>
                  <a:pt x="13002" y="3635277"/>
                  <a:pt x="279969" y="3173551"/>
                </a:cubicBezTo>
                <a:cubicBezTo>
                  <a:pt x="297305" y="3143614"/>
                  <a:pt x="328508" y="3125191"/>
                  <a:pt x="363179" y="3125191"/>
                </a:cubicBezTo>
                <a:close/>
                <a:moveTo>
                  <a:pt x="2489721" y="570035"/>
                </a:moveTo>
                <a:cubicBezTo>
                  <a:pt x="2489721" y="570035"/>
                  <a:pt x="2489721" y="570035"/>
                  <a:pt x="2764862" y="570035"/>
                </a:cubicBezTo>
                <a:lnTo>
                  <a:pt x="2796959" y="570035"/>
                </a:lnTo>
                <a:lnTo>
                  <a:pt x="2827587" y="622777"/>
                </a:lnTo>
                <a:cubicBezTo>
                  <a:pt x="2870233" y="696217"/>
                  <a:pt x="2919858" y="781675"/>
                  <a:pt x="2977604" y="881117"/>
                </a:cubicBezTo>
                <a:cubicBezTo>
                  <a:pt x="3004153" y="925204"/>
                  <a:pt x="3004153" y="981634"/>
                  <a:pt x="2977604" y="1025720"/>
                </a:cubicBezTo>
                <a:cubicBezTo>
                  <a:pt x="2977604" y="1025720"/>
                  <a:pt x="2977604" y="1025720"/>
                  <a:pt x="2566968" y="1732863"/>
                </a:cubicBezTo>
                <a:cubicBezTo>
                  <a:pt x="2542188" y="1778712"/>
                  <a:pt x="2492629" y="1806927"/>
                  <a:pt x="2441299" y="1806927"/>
                </a:cubicBezTo>
                <a:cubicBezTo>
                  <a:pt x="2441299" y="1806927"/>
                  <a:pt x="2441299" y="1806927"/>
                  <a:pt x="1621798" y="1806927"/>
                </a:cubicBezTo>
                <a:cubicBezTo>
                  <a:pt x="1608523" y="1806927"/>
                  <a:pt x="1595580" y="1805163"/>
                  <a:pt x="1583218" y="1801802"/>
                </a:cubicBezTo>
                <a:lnTo>
                  <a:pt x="1556683" y="1790677"/>
                </a:lnTo>
                <a:lnTo>
                  <a:pt x="1572899" y="1762631"/>
                </a:lnTo>
                <a:cubicBezTo>
                  <a:pt x="1719523" y="1509042"/>
                  <a:pt x="1907201" y="1184448"/>
                  <a:pt x="2147429" y="768968"/>
                </a:cubicBezTo>
                <a:cubicBezTo>
                  <a:pt x="2218739" y="645819"/>
                  <a:pt x="2347099" y="570035"/>
                  <a:pt x="2489721" y="570035"/>
                </a:cubicBezTo>
                <a:close/>
                <a:moveTo>
                  <a:pt x="1573268" y="0"/>
                </a:moveTo>
                <a:cubicBezTo>
                  <a:pt x="1573268" y="0"/>
                  <a:pt x="1573268" y="0"/>
                  <a:pt x="2497662" y="0"/>
                </a:cubicBezTo>
                <a:cubicBezTo>
                  <a:pt x="2555561" y="0"/>
                  <a:pt x="2611463" y="31828"/>
                  <a:pt x="2639415" y="83546"/>
                </a:cubicBezTo>
                <a:cubicBezTo>
                  <a:pt x="2639415" y="83546"/>
                  <a:pt x="2639415" y="83546"/>
                  <a:pt x="2887862" y="511387"/>
                </a:cubicBezTo>
                <a:lnTo>
                  <a:pt x="2915928" y="559720"/>
                </a:lnTo>
                <a:lnTo>
                  <a:pt x="2893844" y="559720"/>
                </a:lnTo>
                <a:lnTo>
                  <a:pt x="2789466" y="559720"/>
                </a:lnTo>
                <a:lnTo>
                  <a:pt x="2744122" y="481634"/>
                </a:lnTo>
                <a:cubicBezTo>
                  <a:pt x="2570885" y="183309"/>
                  <a:pt x="2570885" y="183309"/>
                  <a:pt x="2570885" y="183309"/>
                </a:cubicBezTo>
                <a:cubicBezTo>
                  <a:pt x="2546104" y="137459"/>
                  <a:pt x="2496545" y="109244"/>
                  <a:pt x="2445216" y="109244"/>
                </a:cubicBezTo>
                <a:cubicBezTo>
                  <a:pt x="1625714" y="109244"/>
                  <a:pt x="1625714" y="109244"/>
                  <a:pt x="1625714" y="109244"/>
                </a:cubicBezTo>
                <a:cubicBezTo>
                  <a:pt x="1572615" y="109244"/>
                  <a:pt x="1524825" y="137459"/>
                  <a:pt x="1498276" y="183309"/>
                </a:cubicBezTo>
                <a:cubicBezTo>
                  <a:pt x="1089410" y="890450"/>
                  <a:pt x="1089410" y="890450"/>
                  <a:pt x="1089410" y="890450"/>
                </a:cubicBezTo>
                <a:cubicBezTo>
                  <a:pt x="1062860" y="934537"/>
                  <a:pt x="1062860" y="990968"/>
                  <a:pt x="1089410" y="1035054"/>
                </a:cubicBezTo>
                <a:cubicBezTo>
                  <a:pt x="1498276" y="1742196"/>
                  <a:pt x="1498276" y="1742196"/>
                  <a:pt x="1498276" y="1742196"/>
                </a:cubicBezTo>
                <a:cubicBezTo>
                  <a:pt x="1511551" y="1765121"/>
                  <a:pt x="1530135" y="1783637"/>
                  <a:pt x="1552039" y="1796421"/>
                </a:cubicBezTo>
                <a:lnTo>
                  <a:pt x="1558260" y="1799029"/>
                </a:lnTo>
                <a:lnTo>
                  <a:pt x="1524911" y="1856707"/>
                </a:lnTo>
                <a:lnTo>
                  <a:pt x="1500108" y="1899604"/>
                </a:lnTo>
                <a:lnTo>
                  <a:pt x="1525834" y="1910390"/>
                </a:lnTo>
                <a:cubicBezTo>
                  <a:pt x="1539779" y="1914181"/>
                  <a:pt x="1554378" y="1916170"/>
                  <a:pt x="1569352" y="1916170"/>
                </a:cubicBezTo>
                <a:cubicBezTo>
                  <a:pt x="2493745" y="1916170"/>
                  <a:pt x="2493745" y="1916170"/>
                  <a:pt x="2493745" y="1916170"/>
                </a:cubicBezTo>
                <a:cubicBezTo>
                  <a:pt x="2551645" y="1916170"/>
                  <a:pt x="2607546" y="1884345"/>
                  <a:pt x="2635498" y="1832627"/>
                </a:cubicBezTo>
                <a:cubicBezTo>
                  <a:pt x="3098693" y="1034974"/>
                  <a:pt x="3098693" y="1034974"/>
                  <a:pt x="3098693" y="1034974"/>
                </a:cubicBezTo>
                <a:cubicBezTo>
                  <a:pt x="3128641" y="985246"/>
                  <a:pt x="3128641" y="921593"/>
                  <a:pt x="3098693" y="871863"/>
                </a:cubicBezTo>
                <a:cubicBezTo>
                  <a:pt x="3040794" y="772157"/>
                  <a:pt x="2990132" y="684914"/>
                  <a:pt x="2945803" y="608576"/>
                </a:cubicBezTo>
                <a:lnTo>
                  <a:pt x="2923422" y="570035"/>
                </a:lnTo>
                <a:lnTo>
                  <a:pt x="3027104" y="570035"/>
                </a:lnTo>
                <a:cubicBezTo>
                  <a:pt x="3349535" y="570035"/>
                  <a:pt x="3865424" y="570035"/>
                  <a:pt x="4690846" y="570035"/>
                </a:cubicBezTo>
                <a:cubicBezTo>
                  <a:pt x="4828714" y="570035"/>
                  <a:pt x="4961827" y="645819"/>
                  <a:pt x="5028384" y="768968"/>
                </a:cubicBezTo>
                <a:cubicBezTo>
                  <a:pt x="5028384" y="768968"/>
                  <a:pt x="5028384" y="768968"/>
                  <a:pt x="6131323" y="2668304"/>
                </a:cubicBezTo>
                <a:cubicBezTo>
                  <a:pt x="6202634" y="2786717"/>
                  <a:pt x="6202634" y="2938285"/>
                  <a:pt x="6131323" y="3056698"/>
                </a:cubicBezTo>
                <a:cubicBezTo>
                  <a:pt x="6131323" y="3056698"/>
                  <a:pt x="6131323" y="3056698"/>
                  <a:pt x="5028384" y="4956035"/>
                </a:cubicBezTo>
                <a:cubicBezTo>
                  <a:pt x="4961827" y="5079184"/>
                  <a:pt x="4828714" y="5154967"/>
                  <a:pt x="4690846" y="5154967"/>
                </a:cubicBezTo>
                <a:cubicBezTo>
                  <a:pt x="4690846" y="5154967"/>
                  <a:pt x="4690846" y="5154967"/>
                  <a:pt x="2489721" y="5154967"/>
                </a:cubicBezTo>
                <a:cubicBezTo>
                  <a:pt x="2347099" y="5154967"/>
                  <a:pt x="2218739" y="5079184"/>
                  <a:pt x="2147429" y="4956035"/>
                </a:cubicBezTo>
                <a:cubicBezTo>
                  <a:pt x="2147429" y="4956035"/>
                  <a:pt x="2147429" y="4956035"/>
                  <a:pt x="1049243" y="3056698"/>
                </a:cubicBezTo>
                <a:cubicBezTo>
                  <a:pt x="977932" y="2938285"/>
                  <a:pt x="977932" y="2786717"/>
                  <a:pt x="1049243" y="2668304"/>
                </a:cubicBezTo>
                <a:cubicBezTo>
                  <a:pt x="1049243" y="2668304"/>
                  <a:pt x="1049243" y="2668304"/>
                  <a:pt x="1457007" y="1963067"/>
                </a:cubicBezTo>
                <a:lnTo>
                  <a:pt x="1491373" y="1903634"/>
                </a:lnTo>
                <a:lnTo>
                  <a:pt x="1490164" y="1903127"/>
                </a:lnTo>
                <a:cubicBezTo>
                  <a:pt x="1465456" y="1888705"/>
                  <a:pt x="1444493" y="1867820"/>
                  <a:pt x="1429519" y="1841960"/>
                </a:cubicBezTo>
                <a:cubicBezTo>
                  <a:pt x="1429519" y="1841960"/>
                  <a:pt x="1429519" y="1841960"/>
                  <a:pt x="968320" y="1044307"/>
                </a:cubicBezTo>
                <a:cubicBezTo>
                  <a:pt x="938371" y="994579"/>
                  <a:pt x="938371" y="930926"/>
                  <a:pt x="968320" y="881196"/>
                </a:cubicBezTo>
                <a:cubicBezTo>
                  <a:pt x="968320" y="881196"/>
                  <a:pt x="968320" y="881196"/>
                  <a:pt x="1429519" y="83546"/>
                </a:cubicBezTo>
                <a:cubicBezTo>
                  <a:pt x="1459466" y="31828"/>
                  <a:pt x="1513373" y="0"/>
                  <a:pt x="1573268" y="0"/>
                </a:cubicBezTo>
                <a:close/>
              </a:path>
            </a:pathLst>
          </a:custGeom>
          <a:solidFill>
            <a:schemeClr val="tx1">
              <a:lumMod val="50000"/>
              <a:lumOff val="50000"/>
              <a:alpha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pic>
        <p:nvPicPr>
          <p:cNvPr id="7" name="Picture 6">
            <a:extLst>
              <a:ext uri="{FF2B5EF4-FFF2-40B4-BE49-F238E27FC236}">
                <a16:creationId xmlns:a16="http://schemas.microsoft.com/office/drawing/2014/main" id="{0D648571-0F38-4135-873E-8978A27EF11E}"/>
              </a:ext>
            </a:extLst>
          </p:cNvPr>
          <p:cNvPicPr>
            <a:picLocks noChangeAspect="1"/>
          </p:cNvPicPr>
          <p:nvPr/>
        </p:nvPicPr>
        <p:blipFill>
          <a:blip r:embed="rId2"/>
          <a:stretch>
            <a:fillRect/>
          </a:stretch>
        </p:blipFill>
        <p:spPr>
          <a:xfrm>
            <a:off x="7535330" y="3476859"/>
            <a:ext cx="3217333" cy="474555"/>
          </a:xfrm>
          <a:prstGeom prst="rect">
            <a:avLst/>
          </a:prstGeom>
        </p:spPr>
      </p:pic>
      <p:sp>
        <p:nvSpPr>
          <p:cNvPr id="3" name="Slide Number Placeholder 2">
            <a:extLst>
              <a:ext uri="{FF2B5EF4-FFF2-40B4-BE49-F238E27FC236}">
                <a16:creationId xmlns:a16="http://schemas.microsoft.com/office/drawing/2014/main" id="{E7D90E19-EF1D-4DD2-92FF-8B2766EC313A}"/>
              </a:ext>
            </a:extLst>
          </p:cNvPr>
          <p:cNvSpPr>
            <a:spLocks noGrp="1"/>
          </p:cNvSpPr>
          <p:nvPr>
            <p:ph type="sldNum" sz="quarter" idx="12"/>
          </p:nvPr>
        </p:nvSpPr>
        <p:spPr>
          <a:xfrm>
            <a:off x="11146536" y="6035040"/>
            <a:ext cx="548640" cy="548640"/>
          </a:xfrm>
          <a:prstGeom prst="ellipse">
            <a:avLst/>
          </a:prstGeom>
          <a:solidFill>
            <a:schemeClr val="tx1">
              <a:alpha val="80000"/>
            </a:schemeClr>
          </a:solidFill>
        </p:spPr>
        <p:txBody>
          <a:bodyPr vert="horz" lIns="91440" tIns="45720" rIns="91440" bIns="45720" rtlCol="0" anchor="ctr">
            <a:normAutofit/>
          </a:bodyPr>
          <a:lstStyle/>
          <a:p>
            <a:pPr algn="ctr">
              <a:spcAft>
                <a:spcPts val="600"/>
              </a:spcAft>
            </a:pPr>
            <a:fld id="{7966EA62-41C5-4F9A-A915-5B0BC739C923}" type="slidenum">
              <a:rPr lang="en-US" noProof="0">
                <a:solidFill>
                  <a:schemeClr val="bg1"/>
                </a:solidFill>
              </a:rPr>
              <a:pPr algn="ctr">
                <a:spcAft>
                  <a:spcPts val="600"/>
                </a:spcAft>
              </a:pPr>
              <a:t>8</a:t>
            </a:fld>
            <a:endParaRPr lang="en-US" noProof="0">
              <a:solidFill>
                <a:schemeClr val="bg1"/>
              </a:solidFill>
            </a:endParaRPr>
          </a:p>
        </p:txBody>
      </p:sp>
    </p:spTree>
    <p:extLst>
      <p:ext uri="{BB962C8B-B14F-4D97-AF65-F5344CB8AC3E}">
        <p14:creationId xmlns:p14="http://schemas.microsoft.com/office/powerpoint/2010/main" val="283715878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D7E4D5-8B98-4C3D-8661-17A414902F8C}"/>
              </a:ext>
            </a:extLst>
          </p:cNvPr>
          <p:cNvSpPr>
            <a:spLocks noGrp="1"/>
          </p:cNvSpPr>
          <p:nvPr>
            <p:ph type="title"/>
          </p:nvPr>
        </p:nvSpPr>
        <p:spPr>
          <a:xfrm>
            <a:off x="3661982" y="436091"/>
            <a:ext cx="5238313" cy="853352"/>
          </a:xfrm>
        </p:spPr>
        <p:txBody>
          <a:bodyPr/>
          <a:lstStyle/>
          <a:p>
            <a:pPr algn="ctr"/>
            <a:r>
              <a:rPr lang="en-US" dirty="0"/>
              <a:t>Agency HR Needs Survey</a:t>
            </a:r>
          </a:p>
        </p:txBody>
      </p:sp>
      <p:sp>
        <p:nvSpPr>
          <p:cNvPr id="3" name="Slide Number Placeholder 2">
            <a:extLst>
              <a:ext uri="{FF2B5EF4-FFF2-40B4-BE49-F238E27FC236}">
                <a16:creationId xmlns:a16="http://schemas.microsoft.com/office/drawing/2014/main" id="{E7D90E19-EF1D-4DD2-92FF-8B2766EC313A}"/>
              </a:ext>
            </a:extLst>
          </p:cNvPr>
          <p:cNvSpPr>
            <a:spLocks noGrp="1"/>
          </p:cNvSpPr>
          <p:nvPr>
            <p:ph type="sldNum" sz="quarter" idx="12"/>
          </p:nvPr>
        </p:nvSpPr>
        <p:spPr/>
        <p:txBody>
          <a:bodyPr/>
          <a:lstStyle/>
          <a:p>
            <a:fld id="{7966EA62-41C5-4F9A-A915-5B0BC739C923}" type="slidenum">
              <a:rPr lang="en-US" noProof="0" smtClean="0"/>
              <a:t>9</a:t>
            </a:fld>
            <a:endParaRPr lang="en-US" noProof="0" dirty="0"/>
          </a:p>
        </p:txBody>
      </p:sp>
      <p:sp>
        <p:nvSpPr>
          <p:cNvPr id="5" name="Content Placeholder 4">
            <a:extLst>
              <a:ext uri="{FF2B5EF4-FFF2-40B4-BE49-F238E27FC236}">
                <a16:creationId xmlns:a16="http://schemas.microsoft.com/office/drawing/2014/main" id="{DE28E928-436B-4470-B7B7-D986360D1F87}"/>
              </a:ext>
            </a:extLst>
          </p:cNvPr>
          <p:cNvSpPr>
            <a:spLocks noGrp="1"/>
          </p:cNvSpPr>
          <p:nvPr>
            <p:ph sz="quarter" idx="14"/>
          </p:nvPr>
        </p:nvSpPr>
        <p:spPr>
          <a:xfrm>
            <a:off x="419100" y="1455934"/>
            <a:ext cx="11353800" cy="4733925"/>
          </a:xfrm>
        </p:spPr>
        <p:txBody>
          <a:bodyPr/>
          <a:lstStyle/>
          <a:p>
            <a:r>
              <a:rPr lang="en-US" dirty="0"/>
              <a:t>Purpose: Obtain information from agency employees, HR and leadership regarding their HR needs (i.e., recruitment, compensation, benefits, etc.) to assist us in determining resources.</a:t>
            </a:r>
          </a:p>
          <a:p>
            <a:r>
              <a:rPr lang="en-US" dirty="0"/>
              <a:t>This information will be used to:</a:t>
            </a:r>
          </a:p>
          <a:p>
            <a:pPr lvl="1"/>
            <a:r>
              <a:rPr lang="en-US" dirty="0"/>
              <a:t>Inform the HR Operating Model and ensure we have mapped out what the needs are;</a:t>
            </a:r>
          </a:p>
          <a:p>
            <a:pPr lvl="1"/>
            <a:r>
              <a:rPr lang="en-US" dirty="0"/>
              <a:t>Assess current levels of service; and,</a:t>
            </a:r>
          </a:p>
          <a:p>
            <a:pPr lvl="1"/>
            <a:r>
              <a:rPr lang="en-US" dirty="0"/>
              <a:t>Ensure appropriate resources are dedicated to meet agency needs.</a:t>
            </a:r>
          </a:p>
          <a:p>
            <a:r>
              <a:rPr lang="en-US" dirty="0"/>
              <a:t>Next steps: We have a draft survey that we are reviewing and will schedule time to review the survey prior to sending it out.</a:t>
            </a:r>
          </a:p>
        </p:txBody>
      </p:sp>
      <p:pic>
        <p:nvPicPr>
          <p:cNvPr id="7" name="Picture 6">
            <a:extLst>
              <a:ext uri="{FF2B5EF4-FFF2-40B4-BE49-F238E27FC236}">
                <a16:creationId xmlns:a16="http://schemas.microsoft.com/office/drawing/2014/main" id="{0D648571-0F38-4135-873E-8978A27EF11E}"/>
              </a:ext>
            </a:extLst>
          </p:cNvPr>
          <p:cNvPicPr>
            <a:picLocks noChangeAspect="1"/>
          </p:cNvPicPr>
          <p:nvPr/>
        </p:nvPicPr>
        <p:blipFill>
          <a:blip r:embed="rId2"/>
          <a:stretch>
            <a:fillRect/>
          </a:stretch>
        </p:blipFill>
        <p:spPr>
          <a:xfrm>
            <a:off x="368505" y="338328"/>
            <a:ext cx="2555612" cy="374049"/>
          </a:xfrm>
          <a:prstGeom prst="rect">
            <a:avLst/>
          </a:prstGeom>
        </p:spPr>
      </p:pic>
    </p:spTree>
    <p:extLst>
      <p:ext uri="{BB962C8B-B14F-4D97-AF65-F5344CB8AC3E}">
        <p14:creationId xmlns:p14="http://schemas.microsoft.com/office/powerpoint/2010/main" val="4028433580"/>
      </p:ext>
    </p:extLst>
  </p:cSld>
  <p:clrMapOvr>
    <a:masterClrMapping/>
  </p:clrMapOvr>
</p:sld>
</file>

<file path=ppt/theme/theme1.xml><?xml version="1.0" encoding="utf-8"?>
<a:theme xmlns:a="http://schemas.openxmlformats.org/drawingml/2006/main" name="Office Theme">
  <a:themeElements>
    <a:clrScheme name="Custom 59">
      <a:dk1>
        <a:srgbClr val="000000"/>
      </a:dk1>
      <a:lt1>
        <a:sysClr val="window" lastClr="FFFFFF"/>
      </a:lt1>
      <a:dk2>
        <a:srgbClr val="8439BD"/>
      </a:dk2>
      <a:lt2>
        <a:srgbClr val="FFFFFF"/>
      </a:lt2>
      <a:accent1>
        <a:srgbClr val="0EABB7"/>
      </a:accent1>
      <a:accent2>
        <a:srgbClr val="4868E5"/>
      </a:accent2>
      <a:accent3>
        <a:srgbClr val="20A472"/>
      </a:accent3>
      <a:accent4>
        <a:srgbClr val="B13DC8"/>
      </a:accent4>
      <a:accent5>
        <a:srgbClr val="172DA6"/>
      </a:accent5>
      <a:accent6>
        <a:srgbClr val="00B0F0"/>
      </a:accent6>
      <a:hlink>
        <a:srgbClr val="00B0F0"/>
      </a:hlink>
      <a:folHlink>
        <a:srgbClr val="B036B3"/>
      </a:folHlink>
    </a:clrScheme>
    <a:fontScheme name="Custom 26">
      <a:majorFont>
        <a:latin typeface="Speak Pro"/>
        <a:ea typeface=""/>
        <a:cs typeface=""/>
      </a:majorFont>
      <a:minorFont>
        <a:latin typeface="Avenir Next LT Pro Ligh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olor-coded organization chart_tf56610394_Win32_LW_v3" id="{0726C57D-7AC2-4DA7-99C4-454990AC7154}" vid="{87D2143D-31C4-4D37-A7B4-6A48D0F3F99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Image xmlns="71af3243-3dd4-4a8d-8c0d-dd76da1f02a5">
      <Url xsi:nil="true"/>
      <Description xsi:nil="true"/>
    </Image>
    <Status xmlns="71af3243-3dd4-4a8d-8c0d-dd76da1f02a5">Not started</Status>
    <_ip_UnifiedCompliancePolicyProperties xmlns="http://schemas.microsoft.com/sharepoint/v3" xsi:nil="true"/>
    <MediaServiceKeyPoints xmlns="71af3243-3dd4-4a8d-8c0d-dd76da1f02a5"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79F111ED35F8CC479449609E8A0923A6" ma:contentTypeVersion="15" ma:contentTypeDescription="Create a new document." ma:contentTypeScope="" ma:versionID="6303841d91754ae9e45eab54773e3b1c">
  <xsd:schema xmlns:xsd="http://www.w3.org/2001/XMLSchema" xmlns:xs="http://www.w3.org/2001/XMLSchema" xmlns:p="http://schemas.microsoft.com/office/2006/metadata/properties" xmlns:ns1="http://schemas.microsoft.com/sharepoint/v3" xmlns:ns2="71af3243-3dd4-4a8d-8c0d-dd76da1f02a5" xmlns:ns3="16c05727-aa75-4e4a-9b5f-8a80a1165891" targetNamespace="http://schemas.microsoft.com/office/2006/metadata/properties" ma:root="true" ma:fieldsID="21f069cdc2b493a90fc663fd3b6884b6" ns1:_="" ns2:_="" ns3:_="">
    <xsd:import namespace="http://schemas.microsoft.com/sharepoint/v3"/>
    <xsd:import namespace="71af3243-3dd4-4a8d-8c0d-dd76da1f02a5"/>
    <xsd:import namespace="16c05727-aa75-4e4a-9b5f-8a80a1165891"/>
    <xsd:element name="properties">
      <xsd:complexType>
        <xsd:sequence>
          <xsd:element name="documentManagement">
            <xsd:complexType>
              <xsd:all>
                <xsd:element ref="ns2:MediaServiceMetadata" minOccurs="0"/>
                <xsd:element ref="ns2:MediaServiceFastMetadata" minOccurs="0"/>
                <xsd:element ref="ns2:MediaServiceOCR" minOccurs="0"/>
                <xsd:element ref="ns2:MediaServiceAutoTags"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2:MediaServiceDateTaken" minOccurs="0"/>
                <xsd:element ref="ns2:Status" minOccurs="0"/>
                <xsd:element ref="ns1:_ip_UnifiedCompliancePolicyProperties" minOccurs="0"/>
                <xsd:element ref="ns1:_ip_UnifiedCompliancePolicyUIAction" minOccurs="0"/>
                <xsd:element ref="ns2:Imag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20" nillable="true" ma:displayName="Unified Compliance Policy Properties" ma:hidden="true" ma:internalName="_ip_UnifiedCompliancePolicyProperties">
      <xsd:simpleType>
        <xsd:restriction base="dms:Note"/>
      </xsd:simpleType>
    </xsd:element>
    <xsd:element name="_ip_UnifiedCompliancePolicyUIAction" ma:index="21"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71af3243-3dd4-4a8d-8c0d-dd76da1f02a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internalName="MediaServiceOCR" ma:readOnly="true">
      <xsd:simpleType>
        <xsd:restriction base="dms:Note">
          <xsd:maxLength value="255"/>
        </xsd:restriction>
      </xsd:simpleType>
    </xsd:element>
    <xsd:element name="MediaServiceAutoTags" ma:index="11" nillable="true" ma:displayName="MediaServiceAutoTags" ma:internalName="MediaServiceAutoTags"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false">
      <xsd:simpleType>
        <xsd:restriction base="dms:Note">
          <xsd:maxLength value="255"/>
        </xsd:restriction>
      </xsd:simpleType>
    </xsd:element>
    <xsd:element name="MediaServiceDateTaken" ma:index="18" nillable="true" ma:displayName="MediaServiceDateTaken" ma:hidden="true" ma:internalName="MediaServiceDateTaken" ma:readOnly="true">
      <xsd:simpleType>
        <xsd:restriction base="dms:Text"/>
      </xsd:simpleType>
    </xsd:element>
    <xsd:element name="Status" ma:index="19" nillable="true" ma:displayName="Status" ma:default="Not started" ma:format="Dropdown" ma:internalName="Status">
      <xsd:simpleType>
        <xsd:restriction base="dms:Choice">
          <xsd:enumeration value="Not started"/>
          <xsd:enumeration value="In Progress"/>
          <xsd:enumeration value="Completed"/>
        </xsd:restriction>
      </xsd:simpleType>
    </xsd:element>
    <xsd:element name="Image" ma:index="22" nillable="true" ma:displayName="Image" ma:format="Image" ma:internalName="Image">
      <xsd:complexType>
        <xsd:complexContent>
          <xsd:extension base="dms:URL">
            <xsd:sequence>
              <xsd:element name="Url" type="dms:ValidUrl" minOccurs="0" nillable="true"/>
              <xsd:element name="Description" type="xsd:string"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16c05727-aa75-4e4a-9b5f-8a80a1165891"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5CCA9BA1-EB6B-4AFB-AB4A-CD1199EAE77C}">
  <ds:schemaRefs>
    <ds:schemaRef ds:uri="http://schemas.microsoft.com/office/2006/documentManagement/types"/>
    <ds:schemaRef ds:uri="http://schemas.microsoft.com/office/2006/metadata/properties"/>
    <ds:schemaRef ds:uri="http://purl.org/dc/dcmitype/"/>
    <ds:schemaRef ds:uri="71af3243-3dd4-4a8d-8c0d-dd76da1f02a5"/>
    <ds:schemaRef ds:uri="http://schemas.openxmlformats.org/package/2006/metadata/core-properties"/>
    <ds:schemaRef ds:uri="http://purl.org/dc/elements/1.1/"/>
    <ds:schemaRef ds:uri="16c05727-aa75-4e4a-9b5f-8a80a1165891"/>
    <ds:schemaRef ds:uri="http://schemas.microsoft.com/office/infopath/2007/PartnerControls"/>
    <ds:schemaRef ds:uri="http://schemas.microsoft.com/sharepoint/v3"/>
    <ds:schemaRef ds:uri="http://www.w3.org/XML/1998/namespace"/>
    <ds:schemaRef ds:uri="http://purl.org/dc/terms/"/>
  </ds:schemaRefs>
</ds:datastoreItem>
</file>

<file path=customXml/itemProps2.xml><?xml version="1.0" encoding="utf-8"?>
<ds:datastoreItem xmlns:ds="http://schemas.openxmlformats.org/officeDocument/2006/customXml" ds:itemID="{76F22EDB-1360-44A6-B0E8-56E159794155}">
  <ds:schemaRefs>
    <ds:schemaRef ds:uri="http://schemas.microsoft.com/sharepoint/v3/contenttype/forms"/>
  </ds:schemaRefs>
</ds:datastoreItem>
</file>

<file path=customXml/itemProps3.xml><?xml version="1.0" encoding="utf-8"?>
<ds:datastoreItem xmlns:ds="http://schemas.openxmlformats.org/officeDocument/2006/customXml" ds:itemID="{FF8D3F14-9459-4B2B-B98E-3BA69499B26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71af3243-3dd4-4a8d-8c0d-dd76da1f02a5"/>
    <ds:schemaRef ds:uri="16c05727-aa75-4e4a-9b5f-8a80a116589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Metadata/LabelInfo.xml><?xml version="1.0" encoding="utf-8"?>
<clbl:labelList xmlns:clbl="http://schemas.microsoft.com/office/2020/mipLabelMetadata"/>
</file>

<file path=docProps/app.xml><?xml version="1.0" encoding="utf-8"?>
<Properties xmlns="http://schemas.openxmlformats.org/officeDocument/2006/extended-properties" xmlns:vt="http://schemas.openxmlformats.org/officeDocument/2006/docPropsVTypes">
  <Template>Color-coded organization chart</Template>
  <TotalTime>2931</TotalTime>
  <Words>887</Words>
  <Application>Microsoft Office PowerPoint</Application>
  <PresentationFormat>Widescreen</PresentationFormat>
  <Paragraphs>151</Paragraphs>
  <Slides>11</Slides>
  <Notes>4</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11</vt:i4>
      </vt:variant>
    </vt:vector>
  </HeadingPairs>
  <TitlesOfParts>
    <vt:vector size="16" baseType="lpstr">
      <vt:lpstr>Arial</vt:lpstr>
      <vt:lpstr>Avenir Next LT Pro Light</vt:lpstr>
      <vt:lpstr>Calibri</vt:lpstr>
      <vt:lpstr>Speak Pro</vt:lpstr>
      <vt:lpstr>Office Theme</vt:lpstr>
      <vt:lpstr>HR Modernization Update Fall 2021 DHR Forum October 20, 2021  By: Janelle White, Bureau Chief</vt:lpstr>
      <vt:lpstr>The Purpose of Luma &amp; Modernization</vt:lpstr>
      <vt:lpstr>PowerPoint Presentation</vt:lpstr>
      <vt:lpstr>Luma &amp; Modernization Timeline</vt:lpstr>
      <vt:lpstr>PowerPoint Presentation</vt:lpstr>
      <vt:lpstr>Next Steps: HR Operating Model</vt:lpstr>
      <vt:lpstr>Q&amp;A: HR Modernization</vt:lpstr>
      <vt:lpstr>Q&amp;A: HR Modernization</vt:lpstr>
      <vt:lpstr>Agency HR Needs Survey</vt:lpstr>
      <vt:lpstr>Next Steps: HR Modernization</vt:lpstr>
      <vt:lpstr>Questions and Discussion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Janelle White</dc:creator>
  <cp:lastModifiedBy>Janelle White</cp:lastModifiedBy>
  <cp:revision>41</cp:revision>
  <cp:lastPrinted>2021-08-25T22:55:20Z</cp:lastPrinted>
  <dcterms:created xsi:type="dcterms:W3CDTF">2021-08-18T21:51:15Z</dcterms:created>
  <dcterms:modified xsi:type="dcterms:W3CDTF">2021-10-18T22:10:53Z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ies>
</file>