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2" r:id="rId2"/>
    <p:sldId id="256" r:id="rId3"/>
    <p:sldId id="287" r:id="rId4"/>
    <p:sldId id="282" r:id="rId5"/>
    <p:sldId id="260" r:id="rId6"/>
    <p:sldId id="268" r:id="rId7"/>
    <p:sldId id="267" r:id="rId8"/>
    <p:sldId id="257" r:id="rId9"/>
    <p:sldId id="263" r:id="rId10"/>
    <p:sldId id="264" r:id="rId11"/>
    <p:sldId id="265" r:id="rId12"/>
    <p:sldId id="266" r:id="rId13"/>
    <p:sldId id="286" r:id="rId14"/>
    <p:sldId id="269" r:id="rId15"/>
    <p:sldId id="261" r:id="rId16"/>
    <p:sldId id="271" r:id="rId17"/>
    <p:sldId id="272" r:id="rId18"/>
    <p:sldId id="281" r:id="rId19"/>
    <p:sldId id="258" r:id="rId20"/>
    <p:sldId id="280" r:id="rId21"/>
    <p:sldId id="259" r:id="rId22"/>
    <p:sldId id="273" r:id="rId23"/>
    <p:sldId id="279" r:id="rId24"/>
    <p:sldId id="274" r:id="rId25"/>
    <p:sldId id="275" r:id="rId26"/>
    <p:sldId id="284" r:id="rId27"/>
    <p:sldId id="278" r:id="rId28"/>
    <p:sldId id="276" r:id="rId29"/>
    <p:sldId id="285" r:id="rId30"/>
    <p:sldId id="277"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7635" autoAdjust="0"/>
  </p:normalViewPr>
  <p:slideViewPr>
    <p:cSldViewPr snapToGrid="0">
      <p:cViewPr varScale="1">
        <p:scale>
          <a:sx n="92" d="100"/>
          <a:sy n="92" d="100"/>
        </p:scale>
        <p:origin x="1312"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7E191AE-1AA3-46E9-9782-4D85513BAE43}" type="datetimeFigureOut">
              <a:rPr lang="en-US" smtClean="0"/>
              <a:t>10/15/2021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172ADAF-728A-447C-B65D-214104EAF6BE}" type="slidenum">
              <a:rPr lang="en-US" smtClean="0"/>
              <a:t>‹#›</a:t>
            </a:fld>
            <a:endParaRPr lang="en-US"/>
          </a:p>
        </p:txBody>
      </p:sp>
    </p:spTree>
    <p:extLst>
      <p:ext uri="{BB962C8B-B14F-4D97-AF65-F5344CB8AC3E}">
        <p14:creationId xmlns:p14="http://schemas.microsoft.com/office/powerpoint/2010/main" val="3026020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47EEF3-058B-4AEF-AD71-9F28BAB6C9F1}" type="datetimeFigureOut">
              <a:rPr lang="en-US" smtClean="0"/>
              <a:t>10/15/2021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494369-5663-4032-B42E-0137CF9E958A}" type="slidenum">
              <a:rPr lang="en-US" smtClean="0"/>
              <a:t>‹#›</a:t>
            </a:fld>
            <a:endParaRPr lang="en-US"/>
          </a:p>
        </p:txBody>
      </p:sp>
    </p:spTree>
    <p:extLst>
      <p:ext uri="{BB962C8B-B14F-4D97-AF65-F5344CB8AC3E}">
        <p14:creationId xmlns:p14="http://schemas.microsoft.com/office/powerpoint/2010/main" val="111752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a:t>
            </a:fld>
            <a:endParaRPr lang="en-US"/>
          </a:p>
        </p:txBody>
      </p:sp>
    </p:spTree>
    <p:extLst>
      <p:ext uri="{BB962C8B-B14F-4D97-AF65-F5344CB8AC3E}">
        <p14:creationId xmlns:p14="http://schemas.microsoft.com/office/powerpoint/2010/main" val="411669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1494369-5663-4032-B42E-0137CF9E958A}" type="slidenum">
              <a:rPr lang="en-US" smtClean="0"/>
              <a:t>10</a:t>
            </a:fld>
            <a:endParaRPr lang="en-US"/>
          </a:p>
        </p:txBody>
      </p:sp>
    </p:spTree>
    <p:extLst>
      <p:ext uri="{BB962C8B-B14F-4D97-AF65-F5344CB8AC3E}">
        <p14:creationId xmlns:p14="http://schemas.microsoft.com/office/powerpoint/2010/main" val="106924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11</a:t>
            </a:fld>
            <a:endParaRPr lang="en-US"/>
          </a:p>
        </p:txBody>
      </p:sp>
    </p:spTree>
    <p:extLst>
      <p:ext uri="{BB962C8B-B14F-4D97-AF65-F5344CB8AC3E}">
        <p14:creationId xmlns:p14="http://schemas.microsoft.com/office/powerpoint/2010/main" val="347034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12</a:t>
            </a:fld>
            <a:endParaRPr lang="en-US"/>
          </a:p>
        </p:txBody>
      </p:sp>
    </p:spTree>
    <p:extLst>
      <p:ext uri="{BB962C8B-B14F-4D97-AF65-F5344CB8AC3E}">
        <p14:creationId xmlns:p14="http://schemas.microsoft.com/office/powerpoint/2010/main" val="131088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13</a:t>
            </a:fld>
            <a:endParaRPr lang="en-US"/>
          </a:p>
        </p:txBody>
      </p:sp>
    </p:spTree>
    <p:extLst>
      <p:ext uri="{BB962C8B-B14F-4D97-AF65-F5344CB8AC3E}">
        <p14:creationId xmlns:p14="http://schemas.microsoft.com/office/powerpoint/2010/main" val="157309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14</a:t>
            </a:fld>
            <a:endParaRPr lang="en-US"/>
          </a:p>
        </p:txBody>
      </p:sp>
    </p:spTree>
    <p:extLst>
      <p:ext uri="{BB962C8B-B14F-4D97-AF65-F5344CB8AC3E}">
        <p14:creationId xmlns:p14="http://schemas.microsoft.com/office/powerpoint/2010/main" val="392779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15</a:t>
            </a:fld>
            <a:endParaRPr lang="en-US"/>
          </a:p>
        </p:txBody>
      </p:sp>
    </p:spTree>
    <p:extLst>
      <p:ext uri="{BB962C8B-B14F-4D97-AF65-F5344CB8AC3E}">
        <p14:creationId xmlns:p14="http://schemas.microsoft.com/office/powerpoint/2010/main" val="872849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16</a:t>
            </a:fld>
            <a:endParaRPr lang="en-US"/>
          </a:p>
        </p:txBody>
      </p:sp>
    </p:spTree>
    <p:extLst>
      <p:ext uri="{BB962C8B-B14F-4D97-AF65-F5344CB8AC3E}">
        <p14:creationId xmlns:p14="http://schemas.microsoft.com/office/powerpoint/2010/main" val="272159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17</a:t>
            </a:fld>
            <a:endParaRPr lang="en-US"/>
          </a:p>
        </p:txBody>
      </p:sp>
    </p:spTree>
    <p:extLst>
      <p:ext uri="{BB962C8B-B14F-4D97-AF65-F5344CB8AC3E}">
        <p14:creationId xmlns:p14="http://schemas.microsoft.com/office/powerpoint/2010/main" val="376615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18</a:t>
            </a:fld>
            <a:endParaRPr lang="en-US"/>
          </a:p>
        </p:txBody>
      </p:sp>
    </p:spTree>
    <p:extLst>
      <p:ext uri="{BB962C8B-B14F-4D97-AF65-F5344CB8AC3E}">
        <p14:creationId xmlns:p14="http://schemas.microsoft.com/office/powerpoint/2010/main" val="59280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19</a:t>
            </a:fld>
            <a:endParaRPr lang="en-US"/>
          </a:p>
        </p:txBody>
      </p:sp>
    </p:spTree>
    <p:extLst>
      <p:ext uri="{BB962C8B-B14F-4D97-AF65-F5344CB8AC3E}">
        <p14:creationId xmlns:p14="http://schemas.microsoft.com/office/powerpoint/2010/main" val="37105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a:t>
            </a:fld>
            <a:endParaRPr lang="en-US"/>
          </a:p>
        </p:txBody>
      </p:sp>
    </p:spTree>
    <p:extLst>
      <p:ext uri="{BB962C8B-B14F-4D97-AF65-F5344CB8AC3E}">
        <p14:creationId xmlns:p14="http://schemas.microsoft.com/office/powerpoint/2010/main" val="1058023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20</a:t>
            </a:fld>
            <a:endParaRPr lang="en-US"/>
          </a:p>
        </p:txBody>
      </p:sp>
    </p:spTree>
    <p:extLst>
      <p:ext uri="{BB962C8B-B14F-4D97-AF65-F5344CB8AC3E}">
        <p14:creationId xmlns:p14="http://schemas.microsoft.com/office/powerpoint/2010/main" val="274845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21</a:t>
            </a:fld>
            <a:endParaRPr lang="en-US"/>
          </a:p>
        </p:txBody>
      </p:sp>
    </p:spTree>
    <p:extLst>
      <p:ext uri="{BB962C8B-B14F-4D97-AF65-F5344CB8AC3E}">
        <p14:creationId xmlns:p14="http://schemas.microsoft.com/office/powerpoint/2010/main" val="300834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22</a:t>
            </a:fld>
            <a:endParaRPr lang="en-US"/>
          </a:p>
        </p:txBody>
      </p:sp>
    </p:spTree>
    <p:extLst>
      <p:ext uri="{BB962C8B-B14F-4D97-AF65-F5344CB8AC3E}">
        <p14:creationId xmlns:p14="http://schemas.microsoft.com/office/powerpoint/2010/main" val="3122407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smtClean="0"/>
          </a:p>
        </p:txBody>
      </p:sp>
      <p:sp>
        <p:nvSpPr>
          <p:cNvPr id="4" name="Slide Number Placeholder 3"/>
          <p:cNvSpPr>
            <a:spLocks noGrp="1"/>
          </p:cNvSpPr>
          <p:nvPr>
            <p:ph type="sldNum" sz="quarter" idx="10"/>
          </p:nvPr>
        </p:nvSpPr>
        <p:spPr/>
        <p:txBody>
          <a:bodyPr/>
          <a:lstStyle/>
          <a:p>
            <a:fld id="{11494369-5663-4032-B42E-0137CF9E958A}" type="slidenum">
              <a:rPr lang="en-US" smtClean="0"/>
              <a:t>23</a:t>
            </a:fld>
            <a:endParaRPr lang="en-US"/>
          </a:p>
        </p:txBody>
      </p:sp>
    </p:spTree>
    <p:extLst>
      <p:ext uri="{BB962C8B-B14F-4D97-AF65-F5344CB8AC3E}">
        <p14:creationId xmlns:p14="http://schemas.microsoft.com/office/powerpoint/2010/main" val="313199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24</a:t>
            </a:fld>
            <a:endParaRPr lang="en-US"/>
          </a:p>
        </p:txBody>
      </p:sp>
    </p:spTree>
    <p:extLst>
      <p:ext uri="{BB962C8B-B14F-4D97-AF65-F5344CB8AC3E}">
        <p14:creationId xmlns:p14="http://schemas.microsoft.com/office/powerpoint/2010/main" val="372644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25</a:t>
            </a:fld>
            <a:endParaRPr lang="en-US"/>
          </a:p>
        </p:txBody>
      </p:sp>
    </p:spTree>
    <p:extLst>
      <p:ext uri="{BB962C8B-B14F-4D97-AF65-F5344CB8AC3E}">
        <p14:creationId xmlns:p14="http://schemas.microsoft.com/office/powerpoint/2010/main" val="2992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26</a:t>
            </a:fld>
            <a:endParaRPr lang="en-US"/>
          </a:p>
        </p:txBody>
      </p:sp>
    </p:spTree>
    <p:extLst>
      <p:ext uri="{BB962C8B-B14F-4D97-AF65-F5344CB8AC3E}">
        <p14:creationId xmlns:p14="http://schemas.microsoft.com/office/powerpoint/2010/main" val="2904994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27</a:t>
            </a:fld>
            <a:endParaRPr lang="en-US"/>
          </a:p>
        </p:txBody>
      </p:sp>
    </p:spTree>
    <p:extLst>
      <p:ext uri="{BB962C8B-B14F-4D97-AF65-F5344CB8AC3E}">
        <p14:creationId xmlns:p14="http://schemas.microsoft.com/office/powerpoint/2010/main" val="402902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28</a:t>
            </a:fld>
            <a:endParaRPr lang="en-US"/>
          </a:p>
        </p:txBody>
      </p:sp>
    </p:spTree>
    <p:extLst>
      <p:ext uri="{BB962C8B-B14F-4D97-AF65-F5344CB8AC3E}">
        <p14:creationId xmlns:p14="http://schemas.microsoft.com/office/powerpoint/2010/main" val="1685160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29</a:t>
            </a:fld>
            <a:endParaRPr lang="en-US"/>
          </a:p>
        </p:txBody>
      </p:sp>
    </p:spTree>
    <p:extLst>
      <p:ext uri="{BB962C8B-B14F-4D97-AF65-F5344CB8AC3E}">
        <p14:creationId xmlns:p14="http://schemas.microsoft.com/office/powerpoint/2010/main" val="165078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1494369-5663-4032-B42E-0137CF9E958A}" type="slidenum">
              <a:rPr lang="en-US" smtClean="0"/>
              <a:t>3</a:t>
            </a:fld>
            <a:endParaRPr lang="en-US"/>
          </a:p>
        </p:txBody>
      </p:sp>
    </p:spTree>
    <p:extLst>
      <p:ext uri="{BB962C8B-B14F-4D97-AF65-F5344CB8AC3E}">
        <p14:creationId xmlns:p14="http://schemas.microsoft.com/office/powerpoint/2010/main" val="339184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30</a:t>
            </a:fld>
            <a:endParaRPr lang="en-US"/>
          </a:p>
        </p:txBody>
      </p:sp>
    </p:spTree>
    <p:extLst>
      <p:ext uri="{BB962C8B-B14F-4D97-AF65-F5344CB8AC3E}">
        <p14:creationId xmlns:p14="http://schemas.microsoft.com/office/powerpoint/2010/main" val="10545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4</a:t>
            </a:fld>
            <a:endParaRPr lang="en-US"/>
          </a:p>
        </p:txBody>
      </p:sp>
    </p:spTree>
    <p:extLst>
      <p:ext uri="{BB962C8B-B14F-4D97-AF65-F5344CB8AC3E}">
        <p14:creationId xmlns:p14="http://schemas.microsoft.com/office/powerpoint/2010/main" val="25896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5</a:t>
            </a:fld>
            <a:endParaRPr lang="en-US"/>
          </a:p>
        </p:txBody>
      </p:sp>
    </p:spTree>
    <p:extLst>
      <p:ext uri="{BB962C8B-B14F-4D97-AF65-F5344CB8AC3E}">
        <p14:creationId xmlns:p14="http://schemas.microsoft.com/office/powerpoint/2010/main" val="343223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6</a:t>
            </a:fld>
            <a:endParaRPr lang="en-US"/>
          </a:p>
        </p:txBody>
      </p:sp>
    </p:spTree>
    <p:extLst>
      <p:ext uri="{BB962C8B-B14F-4D97-AF65-F5344CB8AC3E}">
        <p14:creationId xmlns:p14="http://schemas.microsoft.com/office/powerpoint/2010/main" val="401078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7</a:t>
            </a:fld>
            <a:endParaRPr lang="en-US"/>
          </a:p>
        </p:txBody>
      </p:sp>
    </p:spTree>
    <p:extLst>
      <p:ext uri="{BB962C8B-B14F-4D97-AF65-F5344CB8AC3E}">
        <p14:creationId xmlns:p14="http://schemas.microsoft.com/office/powerpoint/2010/main" val="368752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8</a:t>
            </a:fld>
            <a:endParaRPr lang="en-US"/>
          </a:p>
        </p:txBody>
      </p:sp>
    </p:spTree>
    <p:extLst>
      <p:ext uri="{BB962C8B-B14F-4D97-AF65-F5344CB8AC3E}">
        <p14:creationId xmlns:p14="http://schemas.microsoft.com/office/powerpoint/2010/main" val="170318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494369-5663-4032-B42E-0137CF9E958A}" type="slidenum">
              <a:rPr lang="en-US" smtClean="0"/>
              <a:t>9</a:t>
            </a:fld>
            <a:endParaRPr lang="en-US"/>
          </a:p>
        </p:txBody>
      </p:sp>
    </p:spTree>
    <p:extLst>
      <p:ext uri="{BB962C8B-B14F-4D97-AF65-F5344CB8AC3E}">
        <p14:creationId xmlns:p14="http://schemas.microsoft.com/office/powerpoint/2010/main" val="1756847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F62E7FE-31B2-4974-B4D3-CEA159772AD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44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3A4FF-0A4D-436A-8F25-C1D644A5CB37}"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226929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73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296642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01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16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43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06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97933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3A4FF-0A4D-436A-8F25-C1D644A5CB37}"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2E7FE-31B2-4974-B4D3-CEA159772AD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64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3A4FF-0A4D-436A-8F25-C1D644A5CB37}"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25067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F3A4FF-0A4D-436A-8F25-C1D644A5CB37}"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2E7FE-31B2-4974-B4D3-CEA159772AD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76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F3A4FF-0A4D-436A-8F25-C1D644A5CB37}"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E7FE-31B2-4974-B4D3-CEA159772A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25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3A4FF-0A4D-436A-8F25-C1D644A5CB37}"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374776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3A4FF-0A4D-436A-8F25-C1D644A5CB37}"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E7FE-31B2-4974-B4D3-CEA159772AD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99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3A4FF-0A4D-436A-8F25-C1D644A5CB37}"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2E7FE-31B2-4974-B4D3-CEA159772AD8}" type="slidenum">
              <a:rPr lang="en-US" smtClean="0"/>
              <a:t>‹#›</a:t>
            </a:fld>
            <a:endParaRPr lang="en-US"/>
          </a:p>
        </p:txBody>
      </p:sp>
    </p:spTree>
    <p:extLst>
      <p:ext uri="{BB962C8B-B14F-4D97-AF65-F5344CB8AC3E}">
        <p14:creationId xmlns:p14="http://schemas.microsoft.com/office/powerpoint/2010/main" val="128159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F3A4FF-0A4D-436A-8F25-C1D644A5CB37}" type="datetimeFigureOut">
              <a:rPr lang="en-US" smtClean="0"/>
              <a:t>10/15/2021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62E7FE-31B2-4974-B4D3-CEA159772AD8}" type="slidenum">
              <a:rPr lang="en-US" smtClean="0"/>
              <a:t>‹#›</a:t>
            </a:fld>
            <a:endParaRPr lang="en-US"/>
          </a:p>
        </p:txBody>
      </p:sp>
    </p:spTree>
    <p:extLst>
      <p:ext uri="{BB962C8B-B14F-4D97-AF65-F5344CB8AC3E}">
        <p14:creationId xmlns:p14="http://schemas.microsoft.com/office/powerpoint/2010/main" val="390645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DHR Fall Forum</a:t>
            </a:r>
            <a:endParaRPr lang="en-US" dirty="0"/>
          </a:p>
        </p:txBody>
      </p:sp>
      <p:sp>
        <p:nvSpPr>
          <p:cNvPr id="3" name="Subtitle 2"/>
          <p:cNvSpPr>
            <a:spLocks noGrp="1"/>
          </p:cNvSpPr>
          <p:nvPr>
            <p:ph type="subTitle" idx="1"/>
          </p:nvPr>
        </p:nvSpPr>
        <p:spPr/>
        <p:txBody>
          <a:bodyPr>
            <a:noAutofit/>
          </a:bodyPr>
          <a:lstStyle/>
          <a:p>
            <a:r>
              <a:rPr lang="en-US" sz="1600" dirty="0" smtClean="0"/>
              <a:t>Ben </a:t>
            </a:r>
            <a:r>
              <a:rPr lang="en-US" sz="1600" dirty="0" err="1" smtClean="0"/>
              <a:t>Earwicker</a:t>
            </a:r>
            <a:r>
              <a:rPr lang="en-US" sz="1600" dirty="0" smtClean="0"/>
              <a:t> – Administrator, Idaho Human Rights Commission</a:t>
            </a:r>
          </a:p>
          <a:p>
            <a:r>
              <a:rPr lang="en-US" sz="1600" dirty="0" smtClean="0"/>
              <a:t>Leslie Hayes – Lead Deputy Attorney General</a:t>
            </a:r>
          </a:p>
          <a:p>
            <a:r>
              <a:rPr lang="en-US" sz="1600" dirty="0" smtClean="0"/>
              <a:t>Emma Nowacki – Deputy Attorney General</a:t>
            </a:r>
          </a:p>
          <a:p>
            <a:r>
              <a:rPr lang="en-US" sz="1600" dirty="0" smtClean="0"/>
              <a:t>October 20, 2021</a:t>
            </a:r>
            <a:endParaRPr lang="en-US" sz="1600" dirty="0"/>
          </a:p>
        </p:txBody>
      </p:sp>
    </p:spTree>
    <p:extLst>
      <p:ext uri="{BB962C8B-B14F-4D97-AF65-F5344CB8AC3E}">
        <p14:creationId xmlns:p14="http://schemas.microsoft.com/office/powerpoint/2010/main" val="271303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LGBTQ 101</a:t>
            </a:r>
            <a:endParaRPr lang="en-US" dirty="0"/>
          </a:p>
        </p:txBody>
      </p:sp>
      <p:sp>
        <p:nvSpPr>
          <p:cNvPr id="3" name="Content Placeholder 2"/>
          <p:cNvSpPr>
            <a:spLocks noGrp="1"/>
          </p:cNvSpPr>
          <p:nvPr>
            <p:ph idx="1"/>
          </p:nvPr>
        </p:nvSpPr>
        <p:spPr/>
        <p:txBody>
          <a:bodyPr/>
          <a:lstStyle/>
          <a:p>
            <a:r>
              <a:rPr lang="en-US" dirty="0" smtClean="0"/>
              <a:t>Gender Identity – One’s innermost concept of self as male, female, or a blend of both or neither – how individuals perceive themselves and what they call themselves.  </a:t>
            </a:r>
            <a:r>
              <a:rPr lang="en-US" u="sng" dirty="0" smtClean="0"/>
              <a:t>One’s gender identity can be the same or different from their sex assigned at birth</a:t>
            </a:r>
            <a:r>
              <a:rPr lang="en-US" dirty="0" smtClean="0"/>
              <a:t>.</a:t>
            </a:r>
          </a:p>
          <a:p>
            <a:r>
              <a:rPr lang="en-US" dirty="0" smtClean="0"/>
              <a:t>Gender Non-Conforming – people who do not behave in a way that conforms with the traditional expectations of their gender.</a:t>
            </a:r>
          </a:p>
          <a:p>
            <a:r>
              <a:rPr lang="en-US" dirty="0" err="1" smtClean="0"/>
              <a:t>Mis</a:t>
            </a:r>
            <a:r>
              <a:rPr lang="en-US" dirty="0" smtClean="0"/>
              <a:t>-gendering – referring to an individual by name or pronouns that do not conform with the individual’s gender identity.</a:t>
            </a:r>
          </a:p>
        </p:txBody>
      </p:sp>
    </p:spTree>
    <p:extLst>
      <p:ext uri="{BB962C8B-B14F-4D97-AF65-F5344CB8AC3E}">
        <p14:creationId xmlns:p14="http://schemas.microsoft.com/office/powerpoint/2010/main" val="121008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LGBTQ 101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Sex assigned at birth – the sex that a doctor or midwife uses to describe the external anatomy of a child</a:t>
            </a:r>
          </a:p>
          <a:p>
            <a:r>
              <a:rPr lang="en-US" dirty="0"/>
              <a:t>Gender dysphoria – clinical diagnosis identifying distress caused when a person’s assigned birth gender is not the gender they identify with</a:t>
            </a:r>
          </a:p>
          <a:p>
            <a:r>
              <a:rPr lang="en-US" dirty="0"/>
              <a:t>Gender expression – External appearance of one’s gender </a:t>
            </a:r>
            <a:r>
              <a:rPr lang="en-US" dirty="0" smtClean="0"/>
              <a:t>identity</a:t>
            </a:r>
          </a:p>
          <a:p>
            <a:r>
              <a:rPr lang="en-US" dirty="0" smtClean="0"/>
              <a:t>Transgender – a term for people whose gender identity and/or expression is different from cultural expectations based on the sex assigned at birth.</a:t>
            </a:r>
          </a:p>
          <a:p>
            <a:r>
              <a:rPr lang="en-US" dirty="0" smtClean="0"/>
              <a:t>Transitioning – a series of processes that some transgender individuals undergo in order to live as their true gender</a:t>
            </a:r>
            <a:endParaRPr lang="en-US" dirty="0"/>
          </a:p>
        </p:txBody>
      </p:sp>
    </p:spTree>
    <p:extLst>
      <p:ext uri="{BB962C8B-B14F-4D97-AF65-F5344CB8AC3E}">
        <p14:creationId xmlns:p14="http://schemas.microsoft.com/office/powerpoint/2010/main" val="230424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versus Non-Binary</a:t>
            </a:r>
            <a:endParaRPr lang="en-US" dirty="0"/>
          </a:p>
        </p:txBody>
      </p:sp>
      <p:pic>
        <p:nvPicPr>
          <p:cNvPr id="4" name="68A1640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162550" y="2557463"/>
            <a:ext cx="1866900" cy="3317875"/>
          </a:xfrm>
        </p:spPr>
      </p:pic>
    </p:spTree>
    <p:extLst>
      <p:ext uri="{BB962C8B-B14F-4D97-AF65-F5344CB8AC3E}">
        <p14:creationId xmlns:p14="http://schemas.microsoft.com/office/powerpoint/2010/main" val="545912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Pronouns</a:t>
            </a:r>
            <a:endParaRPr lang="en-US" dirty="0"/>
          </a:p>
        </p:txBody>
      </p:sp>
      <p:sp>
        <p:nvSpPr>
          <p:cNvPr id="3" name="Content Placeholder 2"/>
          <p:cNvSpPr>
            <a:spLocks noGrp="1"/>
          </p:cNvSpPr>
          <p:nvPr>
            <p:ph idx="1"/>
          </p:nvPr>
        </p:nvSpPr>
        <p:spPr/>
        <p:txBody>
          <a:bodyPr/>
          <a:lstStyle/>
          <a:p>
            <a:r>
              <a:rPr lang="en-US" dirty="0" smtClean="0"/>
              <a:t>She/her/hers</a:t>
            </a:r>
          </a:p>
          <a:p>
            <a:r>
              <a:rPr lang="en-US" dirty="0" smtClean="0"/>
              <a:t>He/him/his</a:t>
            </a:r>
          </a:p>
          <a:p>
            <a:r>
              <a:rPr lang="en-US" dirty="0" smtClean="0"/>
              <a:t>They/Them/Theirs</a:t>
            </a:r>
          </a:p>
          <a:p>
            <a:r>
              <a:rPr lang="en-US" dirty="0" err="1" smtClean="0"/>
              <a:t>Ze</a:t>
            </a:r>
            <a:r>
              <a:rPr lang="en-US" dirty="0" smtClean="0"/>
              <a:t>/</a:t>
            </a:r>
            <a:r>
              <a:rPr lang="en-US" dirty="0" err="1" smtClean="0"/>
              <a:t>zir</a:t>
            </a:r>
            <a:r>
              <a:rPr lang="en-US" dirty="0" smtClean="0"/>
              <a:t>/</a:t>
            </a:r>
            <a:r>
              <a:rPr lang="en-US" dirty="0" err="1" smtClean="0"/>
              <a:t>zem</a:t>
            </a:r>
            <a:endParaRPr lang="en-US" dirty="0"/>
          </a:p>
          <a:p>
            <a:r>
              <a:rPr lang="en-US" dirty="0" err="1" smtClean="0"/>
              <a:t>Xe</a:t>
            </a:r>
            <a:r>
              <a:rPr lang="en-US" dirty="0" smtClean="0"/>
              <a:t>/</a:t>
            </a:r>
            <a:r>
              <a:rPr lang="en-US" dirty="0" err="1" smtClean="0"/>
              <a:t>xem</a:t>
            </a:r>
            <a:r>
              <a:rPr lang="en-US" dirty="0" smtClean="0"/>
              <a:t>/</a:t>
            </a:r>
            <a:r>
              <a:rPr lang="en-US" dirty="0" err="1" smtClean="0"/>
              <a:t>eyrs</a:t>
            </a:r>
            <a:endParaRPr lang="en-US" dirty="0"/>
          </a:p>
        </p:txBody>
      </p:sp>
    </p:spTree>
    <p:extLst>
      <p:ext uri="{BB962C8B-B14F-4D97-AF65-F5344CB8AC3E}">
        <p14:creationId xmlns:p14="http://schemas.microsoft.com/office/powerpoint/2010/main" val="368393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to Handle an Employee Coming Out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816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How to Navigate the Initial Conversation</a:t>
            </a:r>
            <a:endParaRPr lang="en-US" dirty="0"/>
          </a:p>
        </p:txBody>
      </p:sp>
      <p:pic>
        <p:nvPicPr>
          <p:cNvPr id="6" name="Content Placeholder 5"/>
          <p:cNvPicPr>
            <a:picLocks noGrp="1" noChangeAspect="1"/>
          </p:cNvPicPr>
          <p:nvPr>
            <p:ph idx="1"/>
          </p:nvPr>
        </p:nvPicPr>
        <p:blipFill>
          <a:blip r:embed="rId3"/>
          <a:stretch>
            <a:fillRect/>
          </a:stretch>
        </p:blipFill>
        <p:spPr>
          <a:xfrm>
            <a:off x="3546695" y="2514094"/>
            <a:ext cx="5468113" cy="3591426"/>
          </a:xfrm>
          <a:prstGeom prst="rect">
            <a:avLst/>
          </a:prstGeom>
        </p:spPr>
      </p:pic>
    </p:spTree>
    <p:extLst>
      <p:ext uri="{BB962C8B-B14F-4D97-AF65-F5344CB8AC3E}">
        <p14:creationId xmlns:p14="http://schemas.microsoft.com/office/powerpoint/2010/main" val="626067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your pronouns?</a:t>
            </a:r>
          </a:p>
          <a:p>
            <a:r>
              <a:rPr lang="en-US" dirty="0" smtClean="0"/>
              <a:t>What name would you like to go by?</a:t>
            </a:r>
          </a:p>
          <a:p>
            <a:pPr lvl="1"/>
            <a:r>
              <a:rPr lang="en-US" dirty="0" smtClean="0"/>
              <a:t>Or What is your preferred name?</a:t>
            </a:r>
          </a:p>
          <a:p>
            <a:r>
              <a:rPr lang="en-US" dirty="0" smtClean="0"/>
              <a:t>Will you legally be changing your name?</a:t>
            </a:r>
            <a:endParaRPr lang="en-US" dirty="0" smtClean="0"/>
          </a:p>
          <a:p>
            <a:r>
              <a:rPr lang="en-US" dirty="0" smtClean="0"/>
              <a:t>Would you like an announcement to go out to the employees?</a:t>
            </a:r>
          </a:p>
          <a:p>
            <a:pPr lvl="1"/>
            <a:r>
              <a:rPr lang="en-US" dirty="0" smtClean="0"/>
              <a:t>Workgroup only?</a:t>
            </a:r>
          </a:p>
          <a:p>
            <a:pPr lvl="1"/>
            <a:r>
              <a:rPr lang="en-US" dirty="0" smtClean="0"/>
              <a:t>All staff?</a:t>
            </a:r>
            <a:endParaRPr lang="en-US" dirty="0"/>
          </a:p>
        </p:txBody>
      </p:sp>
    </p:spTree>
    <p:extLst>
      <p:ext uri="{BB962C8B-B14F-4D97-AF65-F5344CB8AC3E}">
        <p14:creationId xmlns:p14="http://schemas.microsoft.com/office/powerpoint/2010/main" val="2754323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3" name="Content Placeholder 2"/>
          <p:cNvSpPr>
            <a:spLocks noGrp="1"/>
          </p:cNvSpPr>
          <p:nvPr>
            <p:ph idx="1"/>
          </p:nvPr>
        </p:nvSpPr>
        <p:spPr/>
        <p:txBody>
          <a:bodyPr/>
          <a:lstStyle/>
          <a:p>
            <a:r>
              <a:rPr lang="en-US" dirty="0" smtClean="0"/>
              <a:t>What is your intended timing of the announcement?</a:t>
            </a:r>
          </a:p>
          <a:p>
            <a:r>
              <a:rPr lang="en-US" dirty="0" smtClean="0"/>
              <a:t>What bathroom do you feel most comfortable using?</a:t>
            </a:r>
          </a:p>
          <a:p>
            <a:pPr lvl="1"/>
            <a:r>
              <a:rPr lang="en-US" dirty="0" smtClean="0"/>
              <a:t>If you have a family restroom, please identify the location</a:t>
            </a:r>
          </a:p>
          <a:p>
            <a:r>
              <a:rPr lang="en-US" dirty="0" smtClean="0"/>
              <a:t>We do not anticipate negative reactions, but if there are any, are you comfortable navigating those?</a:t>
            </a:r>
          </a:p>
          <a:p>
            <a:r>
              <a:rPr lang="en-US" dirty="0" smtClean="0"/>
              <a:t>Who in the organization may I share this with?</a:t>
            </a:r>
            <a:endParaRPr lang="en-US" dirty="0"/>
          </a:p>
        </p:txBody>
      </p:sp>
    </p:spTree>
    <p:extLst>
      <p:ext uri="{BB962C8B-B14F-4D97-AF65-F5344CB8AC3E}">
        <p14:creationId xmlns:p14="http://schemas.microsoft.com/office/powerpoint/2010/main" val="4167801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Jaime</a:t>
            </a:r>
            <a:endParaRPr lang="en-US" dirty="0"/>
          </a:p>
        </p:txBody>
      </p:sp>
      <p:sp>
        <p:nvSpPr>
          <p:cNvPr id="3" name="Content Placeholder 2"/>
          <p:cNvSpPr>
            <a:spLocks noGrp="1"/>
          </p:cNvSpPr>
          <p:nvPr>
            <p:ph idx="1"/>
          </p:nvPr>
        </p:nvSpPr>
        <p:spPr/>
        <p:txBody>
          <a:bodyPr/>
          <a:lstStyle/>
          <a:p>
            <a:r>
              <a:rPr lang="en-US" dirty="0" smtClean="0"/>
              <a:t>Written announcement crafted with supervisor, HR</a:t>
            </a:r>
          </a:p>
          <a:p>
            <a:r>
              <a:rPr lang="en-US" dirty="0" smtClean="0"/>
              <a:t>Co-worker discomfort and complaints</a:t>
            </a:r>
          </a:p>
          <a:p>
            <a:r>
              <a:rPr lang="en-US" dirty="0" smtClean="0"/>
              <a:t>HR support and commitment to non-discrimination</a:t>
            </a:r>
          </a:p>
          <a:p>
            <a:r>
              <a:rPr lang="en-US" dirty="0" smtClean="0"/>
              <a:t>Individual follow-up with concerned staff</a:t>
            </a:r>
            <a:endParaRPr lang="en-US" dirty="0"/>
          </a:p>
        </p:txBody>
      </p:sp>
    </p:spTree>
    <p:extLst>
      <p:ext uri="{BB962C8B-B14F-4D97-AF65-F5344CB8AC3E}">
        <p14:creationId xmlns:p14="http://schemas.microsoft.com/office/powerpoint/2010/main" val="3268170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Workplace Announcements</a:t>
            </a:r>
            <a:endParaRPr lang="en-US" dirty="0"/>
          </a:p>
        </p:txBody>
      </p:sp>
      <p:sp>
        <p:nvSpPr>
          <p:cNvPr id="3" name="Content Placeholder 2"/>
          <p:cNvSpPr>
            <a:spLocks noGrp="1"/>
          </p:cNvSpPr>
          <p:nvPr>
            <p:ph idx="1"/>
          </p:nvPr>
        </p:nvSpPr>
        <p:spPr/>
        <p:txBody>
          <a:bodyPr/>
          <a:lstStyle/>
          <a:p>
            <a:pPr marL="0" indent="0">
              <a:buNone/>
            </a:pPr>
            <a:r>
              <a:rPr lang="en-US" i="1" dirty="0" smtClean="0"/>
              <a:t>	Our employee, Jeffery Thomson, has changed her name to Jennifer Thomson.  She is a transgender female and she uses the pronouns she/her/hers.  Her right to a respectful workplace is not only covered under our agency’s respectful workplace policy, but it is also protected under Title VII of the Civil Rights Act.  While we have never permitted discrimination on the basis of sex, including transgender status, I want to make clear that discrimination for any protected reason, including any sex-based discrimination, will not be tolerated, and will be subject to discipline, up to, and including termination.</a:t>
            </a:r>
            <a:endParaRPr lang="en-US" i="1" dirty="0"/>
          </a:p>
        </p:txBody>
      </p:sp>
    </p:spTree>
    <p:extLst>
      <p:ext uri="{BB962C8B-B14F-4D97-AF65-F5344CB8AC3E}">
        <p14:creationId xmlns:p14="http://schemas.microsoft.com/office/powerpoint/2010/main" val="1209743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Transgender Employees: How to Avoid Missteps When Employees “Come Out”</a:t>
            </a:r>
            <a:endParaRPr lang="en-US" dirty="0"/>
          </a:p>
        </p:txBody>
      </p:sp>
    </p:spTree>
    <p:extLst>
      <p:ext uri="{BB962C8B-B14F-4D97-AF65-F5344CB8AC3E}">
        <p14:creationId xmlns:p14="http://schemas.microsoft.com/office/powerpoint/2010/main" val="304333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Michelle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48529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Bathrooms</a:t>
            </a:r>
            <a:endParaRPr lang="en-US" dirty="0"/>
          </a:p>
        </p:txBody>
      </p:sp>
      <p:sp>
        <p:nvSpPr>
          <p:cNvPr id="4" name="Content Placeholder 3"/>
          <p:cNvSpPr>
            <a:spLocks noGrp="1"/>
          </p:cNvSpPr>
          <p:nvPr>
            <p:ph idx="1"/>
          </p:nvPr>
        </p:nvSpPr>
        <p:spPr/>
        <p:txBody>
          <a:bodyPr/>
          <a:lstStyle/>
          <a:p>
            <a:r>
              <a:rPr lang="en-US" dirty="0" smtClean="0"/>
              <a:t>All employees use the restroom s/he is most comfortable with</a:t>
            </a:r>
          </a:p>
          <a:p>
            <a:pPr lvl="1"/>
            <a:r>
              <a:rPr lang="en-US" dirty="0" smtClean="0"/>
              <a:t>HR does not “assign” restrooms to employees</a:t>
            </a:r>
          </a:p>
          <a:p>
            <a:pPr lvl="1"/>
            <a:r>
              <a:rPr lang="en-US" dirty="0" smtClean="0"/>
              <a:t>Must treat transgender employees the same as all other employees</a:t>
            </a:r>
            <a:endParaRPr lang="en-US" dirty="0"/>
          </a:p>
        </p:txBody>
      </p:sp>
      <p:pic>
        <p:nvPicPr>
          <p:cNvPr id="1030" name="Picture 6" descr="Amazon.com : Men&amp;#39;s and Women&amp;#39;s Restroom Signs ADA-Compliant Bathroom Door  Signs for Offices, Businesses, and Restaurants, Made In USA : Office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285" y="4329546"/>
            <a:ext cx="2321518" cy="171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83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Make Mistakes</a:t>
            </a:r>
            <a:endParaRPr lang="en-US" dirty="0"/>
          </a:p>
        </p:txBody>
      </p:sp>
      <p:sp>
        <p:nvSpPr>
          <p:cNvPr id="3" name="Content Placeholder 2"/>
          <p:cNvSpPr>
            <a:spLocks noGrp="1"/>
          </p:cNvSpPr>
          <p:nvPr>
            <p:ph idx="1"/>
          </p:nvPr>
        </p:nvSpPr>
        <p:spPr/>
        <p:txBody>
          <a:bodyPr/>
          <a:lstStyle/>
          <a:p>
            <a:r>
              <a:rPr lang="en-US" dirty="0" smtClean="0"/>
              <a:t>Apologize</a:t>
            </a:r>
          </a:p>
          <a:p>
            <a:r>
              <a:rPr lang="en-US" dirty="0" smtClean="0"/>
              <a:t>Correct/Practice</a:t>
            </a:r>
          </a:p>
          <a:p>
            <a:r>
              <a:rPr lang="en-US" dirty="0" smtClean="0"/>
              <a:t>Move on</a:t>
            </a:r>
            <a:endParaRPr lang="en-US" dirty="0"/>
          </a:p>
        </p:txBody>
      </p:sp>
      <p:pic>
        <p:nvPicPr>
          <p:cNvPr id="2050" name="Picture 2" descr="Post It Note Yellow With I'm Sorry Message On Cork Stock Photo, Picture And  Royalty Free Image. Image 20821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066" y="2978727"/>
            <a:ext cx="3542380" cy="235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18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t>
            </a:r>
            <a:r>
              <a:rPr lang="es-419" dirty="0" err="1" smtClean="0"/>
              <a:t>ón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37782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Employees with Questions About Anatomy (i.e., seeking medical information)</a:t>
            </a:r>
            <a:endParaRPr lang="en-US" dirty="0"/>
          </a:p>
        </p:txBody>
      </p:sp>
      <p:pic>
        <p:nvPicPr>
          <p:cNvPr id="4" name="E252E8C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162550" y="2557463"/>
            <a:ext cx="1866900" cy="3317875"/>
          </a:xfrm>
        </p:spPr>
      </p:pic>
    </p:spTree>
    <p:extLst>
      <p:ext uri="{BB962C8B-B14F-4D97-AF65-F5344CB8AC3E}">
        <p14:creationId xmlns:p14="http://schemas.microsoft.com/office/powerpoint/2010/main" val="566236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Pronouns and Religious Accommodations</a:t>
            </a:r>
            <a:endParaRPr lang="en-US" dirty="0"/>
          </a:p>
        </p:txBody>
      </p:sp>
      <p:sp>
        <p:nvSpPr>
          <p:cNvPr id="3" name="Content Placeholder 2"/>
          <p:cNvSpPr>
            <a:spLocks noGrp="1"/>
          </p:cNvSpPr>
          <p:nvPr>
            <p:ph idx="1"/>
          </p:nvPr>
        </p:nvSpPr>
        <p:spPr/>
        <p:txBody>
          <a:bodyPr/>
          <a:lstStyle/>
          <a:p>
            <a:r>
              <a:rPr lang="en-US" dirty="0" smtClean="0"/>
              <a:t>Interactive process to determine a reasonable accommodation when:</a:t>
            </a:r>
          </a:p>
          <a:p>
            <a:pPr lvl="1"/>
            <a:r>
              <a:rPr lang="en-US" dirty="0" smtClean="0"/>
              <a:t>Bona fide </a:t>
            </a:r>
            <a:r>
              <a:rPr lang="en-US" dirty="0"/>
              <a:t>r</a:t>
            </a:r>
            <a:r>
              <a:rPr lang="en-US" dirty="0" smtClean="0"/>
              <a:t>eligious belief</a:t>
            </a:r>
          </a:p>
          <a:p>
            <a:pPr lvl="1"/>
            <a:r>
              <a:rPr lang="en-US" dirty="0" smtClean="0"/>
              <a:t>Belief conflicts with workplace expectations</a:t>
            </a:r>
          </a:p>
          <a:p>
            <a:pPr lvl="1"/>
            <a:r>
              <a:rPr lang="en-US" dirty="0" smtClean="0"/>
              <a:t>Adverse employment action considered because of failure to meet those expectations</a:t>
            </a:r>
            <a:endParaRPr lang="en-US" dirty="0"/>
          </a:p>
        </p:txBody>
      </p:sp>
    </p:spTree>
    <p:extLst>
      <p:ext uri="{BB962C8B-B14F-4D97-AF65-F5344CB8AC3E}">
        <p14:creationId xmlns:p14="http://schemas.microsoft.com/office/powerpoint/2010/main" val="879692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Pronouns and Religious Accommodations</a:t>
            </a:r>
            <a:endParaRPr lang="en-US" dirty="0"/>
          </a:p>
        </p:txBody>
      </p:sp>
      <p:sp>
        <p:nvSpPr>
          <p:cNvPr id="3" name="Content Placeholder 2"/>
          <p:cNvSpPr>
            <a:spLocks noGrp="1"/>
          </p:cNvSpPr>
          <p:nvPr>
            <p:ph idx="1"/>
          </p:nvPr>
        </p:nvSpPr>
        <p:spPr/>
        <p:txBody>
          <a:bodyPr/>
          <a:lstStyle/>
          <a:p>
            <a:r>
              <a:rPr lang="en-US" dirty="0" smtClean="0"/>
              <a:t>Possible accommodations</a:t>
            </a:r>
          </a:p>
          <a:p>
            <a:pPr lvl="1"/>
            <a:r>
              <a:rPr lang="en-US" dirty="0" smtClean="0"/>
              <a:t>Refer to individual by first name</a:t>
            </a:r>
          </a:p>
          <a:p>
            <a:pPr lvl="1"/>
            <a:r>
              <a:rPr lang="en-US" dirty="0" smtClean="0"/>
              <a:t>Refer to individual by last name</a:t>
            </a:r>
          </a:p>
          <a:p>
            <a:pPr lvl="1"/>
            <a:r>
              <a:rPr lang="en-US" dirty="0" smtClean="0"/>
              <a:t>Not forced to use pronouns, but if pronouns are used it needs to conform with the employee’s gender identity</a:t>
            </a:r>
            <a:endParaRPr lang="en-US" dirty="0"/>
          </a:p>
        </p:txBody>
      </p:sp>
    </p:spTree>
    <p:extLst>
      <p:ext uri="{BB962C8B-B14F-4D97-AF65-F5344CB8AC3E}">
        <p14:creationId xmlns:p14="http://schemas.microsoft.com/office/powerpoint/2010/main" val="1703988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Jaycee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89120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Negative Interactions </a:t>
            </a:r>
            <a:r>
              <a:rPr lang="en-US" dirty="0" smtClean="0"/>
              <a:t>with Customers</a:t>
            </a:r>
            <a:endParaRPr lang="en-US" dirty="0"/>
          </a:p>
        </p:txBody>
      </p:sp>
      <p:sp>
        <p:nvSpPr>
          <p:cNvPr id="3" name="Content Placeholder 2"/>
          <p:cNvSpPr>
            <a:spLocks noGrp="1"/>
          </p:cNvSpPr>
          <p:nvPr>
            <p:ph idx="1"/>
          </p:nvPr>
        </p:nvSpPr>
        <p:spPr/>
        <p:txBody>
          <a:bodyPr/>
          <a:lstStyle/>
          <a:p>
            <a:r>
              <a:rPr lang="en-US" dirty="0" smtClean="0"/>
              <a:t>Discuss concerns with customer, but reiterate intolerant of discrimination on the basis of transgender status</a:t>
            </a:r>
          </a:p>
          <a:p>
            <a:r>
              <a:rPr lang="en-US" dirty="0" smtClean="0"/>
              <a:t>Support and champion the employee to the customer</a:t>
            </a:r>
          </a:p>
          <a:p>
            <a:r>
              <a:rPr lang="en-US" dirty="0" smtClean="0"/>
              <a:t>Listen to any concerns your employee may have</a:t>
            </a:r>
          </a:p>
          <a:p>
            <a:r>
              <a:rPr lang="en-US" dirty="0" smtClean="0"/>
              <a:t>Only reassign if employee is no longer comfortable working with the customer</a:t>
            </a:r>
            <a:endParaRPr lang="en-US" dirty="0"/>
          </a:p>
        </p:txBody>
      </p:sp>
    </p:spTree>
    <p:extLst>
      <p:ext uri="{BB962C8B-B14F-4D97-AF65-F5344CB8AC3E}">
        <p14:creationId xmlns:p14="http://schemas.microsoft.com/office/powerpoint/2010/main" val="1843622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8376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Inclusive Environment</a:t>
            </a:r>
            <a:endParaRPr lang="en-US" dirty="0"/>
          </a:p>
        </p:txBody>
      </p:sp>
      <p:sp>
        <p:nvSpPr>
          <p:cNvPr id="3" name="Content Placeholder 2"/>
          <p:cNvSpPr>
            <a:spLocks noGrp="1"/>
          </p:cNvSpPr>
          <p:nvPr>
            <p:ph idx="1"/>
          </p:nvPr>
        </p:nvSpPr>
        <p:spPr/>
        <p:txBody>
          <a:bodyPr/>
          <a:lstStyle/>
          <a:p>
            <a:r>
              <a:rPr lang="en-US" dirty="0" smtClean="0"/>
              <a:t>Talking about LGBTQ protections in the workplace creates inclusion</a:t>
            </a:r>
            <a:endParaRPr lang="en-US" dirty="0"/>
          </a:p>
        </p:txBody>
      </p:sp>
    </p:spTree>
    <p:extLst>
      <p:ext uri="{BB962C8B-B14F-4D97-AF65-F5344CB8AC3E}">
        <p14:creationId xmlns:p14="http://schemas.microsoft.com/office/powerpoint/2010/main" val="367803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94599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6330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Unlawful to Discriminate on the Basis of Sex</a:t>
            </a:r>
            <a:endParaRPr lang="en-US" dirty="0"/>
          </a:p>
        </p:txBody>
      </p:sp>
      <p:sp>
        <p:nvSpPr>
          <p:cNvPr id="3" name="Content Placeholder 2"/>
          <p:cNvSpPr>
            <a:spLocks noGrp="1"/>
          </p:cNvSpPr>
          <p:nvPr>
            <p:ph idx="1"/>
          </p:nvPr>
        </p:nvSpPr>
        <p:spPr/>
        <p:txBody>
          <a:bodyPr/>
          <a:lstStyle/>
          <a:p>
            <a:r>
              <a:rPr lang="en-US" dirty="0" smtClean="0"/>
              <a:t>Includes any sex-based discrimination</a:t>
            </a:r>
          </a:p>
          <a:p>
            <a:pPr lvl="1"/>
            <a:r>
              <a:rPr lang="en-US" dirty="0" smtClean="0"/>
              <a:t>Gender</a:t>
            </a:r>
          </a:p>
          <a:p>
            <a:pPr lvl="1"/>
            <a:r>
              <a:rPr lang="en-US" dirty="0" smtClean="0"/>
              <a:t>Sexual orientation</a:t>
            </a:r>
          </a:p>
          <a:p>
            <a:pPr lvl="1"/>
            <a:r>
              <a:rPr lang="en-US" dirty="0" smtClean="0"/>
              <a:t>Transgender status</a:t>
            </a:r>
          </a:p>
        </p:txBody>
      </p:sp>
    </p:spTree>
    <p:extLst>
      <p:ext uri="{BB962C8B-B14F-4D97-AF65-F5344CB8AC3E}">
        <p14:creationId xmlns:p14="http://schemas.microsoft.com/office/powerpoint/2010/main" val="112865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53837" y="915699"/>
            <a:ext cx="9601200" cy="3317875"/>
          </a:xfrm>
        </p:spPr>
        <p:txBody>
          <a:bodyPr/>
          <a:lstStyle/>
          <a:p>
            <a:pPr marL="0" indent="0">
              <a:buNone/>
            </a:pPr>
            <a:r>
              <a:rPr lang="en-US" i="1" dirty="0"/>
              <a:t>“An individual’s homosexuality or transgender status is not relevant to employment decisions.  That’s because it is impossible to discriminate against a person for being homosexual or transgender without discriminating against that individual based on sex.”</a:t>
            </a:r>
          </a:p>
          <a:p>
            <a:pPr marL="0" indent="0">
              <a:buNone/>
            </a:pPr>
            <a:endParaRPr lang="en-US" dirty="0"/>
          </a:p>
        </p:txBody>
      </p:sp>
      <p:pic>
        <p:nvPicPr>
          <p:cNvPr id="4" name="Picture 3"/>
          <p:cNvPicPr>
            <a:picLocks noChangeAspect="1"/>
          </p:cNvPicPr>
          <p:nvPr/>
        </p:nvPicPr>
        <p:blipFill>
          <a:blip r:embed="rId3"/>
          <a:stretch>
            <a:fillRect/>
          </a:stretch>
        </p:blipFill>
        <p:spPr>
          <a:xfrm>
            <a:off x="4323791" y="2525078"/>
            <a:ext cx="3012192" cy="3416992"/>
          </a:xfrm>
          <a:prstGeom prst="rect">
            <a:avLst/>
          </a:prstGeom>
        </p:spPr>
      </p:pic>
    </p:spTree>
    <p:extLst>
      <p:ext uri="{BB962C8B-B14F-4D97-AF65-F5344CB8AC3E}">
        <p14:creationId xmlns:p14="http://schemas.microsoft.com/office/powerpoint/2010/main" val="3882962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Educate Yourself</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819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Terminology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                   https://www.hrc.org/resources/glossary-of-terms</a:t>
            </a:r>
            <a:endParaRPr lang="en-US" dirty="0">
              <a:solidFill>
                <a:srgbClr val="FF0000"/>
              </a:solidFill>
            </a:endParaRPr>
          </a:p>
          <a:p>
            <a:pPr marL="0" indent="0">
              <a:buNone/>
            </a:pPr>
            <a:endParaRPr lang="en-US" dirty="0" smtClean="0"/>
          </a:p>
          <a:p>
            <a:pPr marL="0" indent="0">
              <a:buNone/>
            </a:pPr>
            <a:endParaRPr lang="en-US" dirty="0" smtClean="0"/>
          </a:p>
          <a:p>
            <a:pPr marL="0" indent="0">
              <a:buNone/>
            </a:pPr>
            <a:r>
              <a:rPr lang="en-US" i="1" dirty="0" smtClean="0"/>
              <a:t>Cisgender, Coming Out, Gender Binary, Gender Dysphoria, Gender-Expansive, Gender-Expression, Gender-Fluid, Gender Identity, Gender Non-Conforming, Genderqueer, Non-Binary, Pansexual, Questioning, Sexual Orientation, Transgender, Transitioning</a:t>
            </a:r>
            <a:r>
              <a:rPr lang="en-US" i="1" dirty="0"/>
              <a:t> </a:t>
            </a:r>
            <a:r>
              <a:rPr lang="en-US" i="1" dirty="0" smtClean="0"/>
              <a:t>….</a:t>
            </a:r>
          </a:p>
        </p:txBody>
      </p:sp>
    </p:spTree>
    <p:extLst>
      <p:ext uri="{BB962C8B-B14F-4D97-AF65-F5344CB8AC3E}">
        <p14:creationId xmlns:p14="http://schemas.microsoft.com/office/powerpoint/2010/main" val="185943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LGBTQ 101</a:t>
            </a:r>
            <a:endParaRPr lang="en-US" dirty="0"/>
          </a:p>
        </p:txBody>
      </p:sp>
      <p:sp>
        <p:nvSpPr>
          <p:cNvPr id="3" name="Content Placeholder 2"/>
          <p:cNvSpPr>
            <a:spLocks noGrp="1"/>
          </p:cNvSpPr>
          <p:nvPr>
            <p:ph idx="1"/>
          </p:nvPr>
        </p:nvSpPr>
        <p:spPr/>
        <p:txBody>
          <a:bodyPr/>
          <a:lstStyle/>
          <a:p>
            <a:r>
              <a:rPr lang="en-US" dirty="0" smtClean="0"/>
              <a:t>Ally – someone who supports LGBTQ people</a:t>
            </a:r>
          </a:p>
          <a:p>
            <a:r>
              <a:rPr lang="en-US" dirty="0" smtClean="0"/>
              <a:t>Bisexual – Attracted to more than one gender</a:t>
            </a:r>
          </a:p>
          <a:p>
            <a:r>
              <a:rPr lang="en-US" dirty="0" smtClean="0"/>
              <a:t>Cisgender – A person whose gender identity aligns with the gender assigned at birth</a:t>
            </a:r>
          </a:p>
          <a:p>
            <a:r>
              <a:rPr lang="en-US" dirty="0"/>
              <a:t>Outing – exposing someone’s lesbian, gay, bisexual, transgender, or gender non-binary identity to others without their </a:t>
            </a:r>
            <a:r>
              <a:rPr lang="en-US" dirty="0" smtClean="0"/>
              <a:t>permission</a:t>
            </a:r>
            <a:endParaRPr lang="en-US" dirty="0"/>
          </a:p>
        </p:txBody>
      </p:sp>
    </p:spTree>
    <p:extLst>
      <p:ext uri="{BB962C8B-B14F-4D97-AF65-F5344CB8AC3E}">
        <p14:creationId xmlns:p14="http://schemas.microsoft.com/office/powerpoint/2010/main" val="2573756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683</TotalTime>
  <Words>758</Words>
  <Application>Microsoft Office PowerPoint</Application>
  <PresentationFormat>Widescreen</PresentationFormat>
  <Paragraphs>125</Paragraphs>
  <Slides>30</Slides>
  <Notes>30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Garamond</vt:lpstr>
      <vt:lpstr>Organic</vt:lpstr>
      <vt:lpstr>DHR Fall Forum</vt:lpstr>
      <vt:lpstr>Transgender Employees: How to Avoid Missteps When Employees “Come Out”</vt:lpstr>
      <vt:lpstr>Creating an Inclusive Environment</vt:lpstr>
      <vt:lpstr>Marcus</vt:lpstr>
      <vt:lpstr>Unlawful to Discriminate on the Basis of Sex</vt:lpstr>
      <vt:lpstr>PowerPoint Presentation</vt:lpstr>
      <vt:lpstr>Educate Yourself</vt:lpstr>
      <vt:lpstr>Terminology </vt:lpstr>
      <vt:lpstr>LGBTQ 101</vt:lpstr>
      <vt:lpstr>LGBTQ 101</vt:lpstr>
      <vt:lpstr>LGBTQ 101</vt:lpstr>
      <vt:lpstr>Binary versus Non-Binary</vt:lpstr>
      <vt:lpstr>Pronouns</vt:lpstr>
      <vt:lpstr>How to Handle an Employee Coming Out</vt:lpstr>
      <vt:lpstr>How to Navigate the Initial Conversation</vt:lpstr>
      <vt:lpstr>Questions to Ask</vt:lpstr>
      <vt:lpstr>Questions to Ask</vt:lpstr>
      <vt:lpstr>Jaime</vt:lpstr>
      <vt:lpstr>Workplace Announcements</vt:lpstr>
      <vt:lpstr>Michelle</vt:lpstr>
      <vt:lpstr>Bathrooms</vt:lpstr>
      <vt:lpstr>When we Make Mistakes</vt:lpstr>
      <vt:lpstr>Ramón</vt:lpstr>
      <vt:lpstr>Employees with Questions About Anatomy (i.e., seeking medical information)</vt:lpstr>
      <vt:lpstr>Pronouns and Religious Accommodations</vt:lpstr>
      <vt:lpstr>Pronouns and Religious Accommodations</vt:lpstr>
      <vt:lpstr>Jaycee</vt:lpstr>
      <vt:lpstr>Negative Interactions with Customers</vt:lpstr>
      <vt:lpstr>Marcus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IDENTITY IN THE WORKPLACE</dc:title>
  <dc:creator>Nowacki, Emma</dc:creator>
  <cp:lastModifiedBy>Hayes, Leslie</cp:lastModifiedBy>
  <cp:revision>41</cp:revision>
  <cp:lastPrinted>2021-10-07T18:46:55Z</cp:lastPrinted>
  <dcterms:created xsi:type="dcterms:W3CDTF">2021-09-23T20:14:28Z</dcterms:created>
  <dcterms:modified xsi:type="dcterms:W3CDTF">2021-10-15T21:46:38Z</dcterms:modified>
</cp:coreProperties>
</file>