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66" r:id="rId2"/>
  </p:sldMasterIdLst>
  <p:notesMasterIdLst>
    <p:notesMasterId r:id="rId20"/>
  </p:notesMasterIdLst>
  <p:sldIdLst>
    <p:sldId id="264" r:id="rId3"/>
    <p:sldId id="855" r:id="rId4"/>
    <p:sldId id="539" r:id="rId5"/>
    <p:sldId id="868" r:id="rId6"/>
    <p:sldId id="844" r:id="rId7"/>
    <p:sldId id="867" r:id="rId8"/>
    <p:sldId id="856" r:id="rId9"/>
    <p:sldId id="525" r:id="rId10"/>
    <p:sldId id="540" r:id="rId11"/>
    <p:sldId id="257" r:id="rId12"/>
    <p:sldId id="258" r:id="rId13"/>
    <p:sldId id="865" r:id="rId14"/>
    <p:sldId id="862" r:id="rId15"/>
    <p:sldId id="526" r:id="rId16"/>
    <p:sldId id="861" r:id="rId17"/>
    <p:sldId id="538" r:id="rId18"/>
    <p:sldId id="864" r:id="rId1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D"/>
    <a:srgbClr val="C00000"/>
    <a:srgbClr val="ED7D31"/>
    <a:srgbClr val="192C4E"/>
    <a:srgbClr val="0D8922"/>
    <a:srgbClr val="FF0000"/>
    <a:srgbClr val="23A44C"/>
    <a:srgbClr val="237CA4"/>
    <a:srgbClr val="EB1A2C"/>
    <a:srgbClr val="5D9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1870" autoAdjust="0"/>
  </p:normalViewPr>
  <p:slideViewPr>
    <p:cSldViewPr snapToGrid="0">
      <p:cViewPr varScale="1">
        <p:scale>
          <a:sx n="106" d="100"/>
          <a:sy n="106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844" cy="351602"/>
          </a:xfrm>
          <a:prstGeom prst="rect">
            <a:avLst/>
          </a:prstGeom>
        </p:spPr>
        <p:txBody>
          <a:bodyPr vert="horz" lIns="75840" tIns="37920" rIns="75840" bIns="3792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844" cy="351602"/>
          </a:xfrm>
          <a:prstGeom prst="rect">
            <a:avLst/>
          </a:prstGeom>
        </p:spPr>
        <p:txBody>
          <a:bodyPr vert="horz" lIns="75840" tIns="37920" rIns="75840" bIns="37920" rtlCol="0"/>
          <a:lstStyle>
            <a:lvl1pPr algn="r">
              <a:defRPr sz="1000"/>
            </a:lvl1pPr>
          </a:lstStyle>
          <a:p>
            <a:fld id="{EB3D1D9A-2B40-44A5-AD03-17E477217A7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5840" tIns="37920" rIns="75840" bIns="379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45" y="3373575"/>
            <a:ext cx="7436313" cy="2760525"/>
          </a:xfrm>
          <a:prstGeom prst="rect">
            <a:avLst/>
          </a:prstGeom>
        </p:spPr>
        <p:txBody>
          <a:bodyPr vert="horz" lIns="75840" tIns="37920" rIns="75840" bIns="379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799"/>
            <a:ext cx="4028844" cy="351602"/>
          </a:xfrm>
          <a:prstGeom prst="rect">
            <a:avLst/>
          </a:prstGeom>
        </p:spPr>
        <p:txBody>
          <a:bodyPr vert="horz" lIns="75840" tIns="37920" rIns="75840" bIns="3792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799"/>
            <a:ext cx="4028844" cy="351602"/>
          </a:xfrm>
          <a:prstGeom prst="rect">
            <a:avLst/>
          </a:prstGeom>
        </p:spPr>
        <p:txBody>
          <a:bodyPr vert="horz" lIns="75840" tIns="37920" rIns="75840" bIns="37920" rtlCol="0" anchor="b"/>
          <a:lstStyle>
            <a:lvl1pPr algn="r">
              <a:defRPr sz="1000"/>
            </a:lvl1pPr>
          </a:lstStyle>
          <a:p>
            <a:fld id="{465A0ED5-DBE1-4EE1-9C58-957A4039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58403">
              <a:defRPr/>
            </a:pPr>
            <a:fld id="{465A0ED5-DBE1-4EE1-9C58-957A4039627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758403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669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100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8B62B-2AD3-4862-A008-8FF5C52E75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4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8B62B-2AD3-4862-A008-8FF5C52E75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12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8B62B-2AD3-4862-A008-8FF5C52E75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97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58403">
              <a:defRPr/>
            </a:pPr>
            <a:fld id="{465A0ED5-DBE1-4EE1-9C58-957A4039627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758403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4929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4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58403">
              <a:defRPr/>
            </a:pPr>
            <a:fld id="{24AFB933-08B6-4144-9E18-F3356287D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758403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58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58403">
              <a:defRPr/>
            </a:pPr>
            <a:fld id="{24AFB933-08B6-4144-9E18-F3356287D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758403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4721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58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FB933-08B6-4144-9E18-F3356287DBD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58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591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58403">
              <a:defRPr/>
            </a:pPr>
            <a:fld id="{24AFB933-08B6-4144-9E18-F3356287D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758403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464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58403">
              <a:defRPr/>
            </a:pPr>
            <a:fld id="{24AFB933-08B6-4144-9E18-F3356287D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758403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173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58403">
              <a:defRPr/>
            </a:pPr>
            <a:fld id="{24AFB933-08B6-4144-9E18-F3356287D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758403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6478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8B62B-2AD3-4862-A008-8FF5C52E75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0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58403">
              <a:defRPr/>
            </a:pPr>
            <a:fld id="{24AFB933-08B6-4144-9E18-F3356287DBD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758403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658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2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4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1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2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7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4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DF9B-1D4C-468D-8E1B-CA3C782AB6D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95300" y="274638"/>
            <a:ext cx="11201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95300" y="1752601"/>
            <a:ext cx="11201400" cy="39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(not recommended)</a:t>
            </a:r>
          </a:p>
          <a:p>
            <a:pPr lvl="4"/>
            <a:endParaRPr lang="en-US" dirty="0"/>
          </a:p>
          <a:p>
            <a:pPr lvl="3"/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88050" y="6335389"/>
            <a:ext cx="7749391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spc="45" smtClean="0">
                <a:solidFill>
                  <a:srgbClr val="002060"/>
                </a:solidFill>
                <a:latin typeface="Century Gothic" panose="020B0502020202020204" pitchFamily="34" charset="0"/>
              </a:rPr>
              <a:pPr>
                <a:defRPr/>
              </a:pPr>
              <a:t>‹#›</a:t>
            </a:fld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58" y="6172200"/>
            <a:ext cx="1098497" cy="657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9" y="5829624"/>
            <a:ext cx="11212287" cy="10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87949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pitchFamily="2" charset="2"/>
        <a:buChar char=""/>
        <a:defRPr sz="32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Wingdings 3" pitchFamily="18" charset="2"/>
        <a:buChar char=""/>
        <a:defRPr sz="28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Calibri" pitchFamily="34" charset="0"/>
        <a:buChar char="–"/>
        <a:defRPr sz="24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125000"/>
        <a:buFont typeface="Arial" charset="0"/>
        <a:buChar char="•"/>
        <a:defRPr sz="20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7368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u-s-population-growth-slows-birth-rate-decline-economic-risk-11627231536?mod=trending_now_news_pos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shaul@labor.Idaho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mi.idaho.gov/reg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0691C6-4AA6-464E-82FE-3134BE74E628}"/>
              </a:ext>
            </a:extLst>
          </p:cNvPr>
          <p:cNvSpPr/>
          <p:nvPr/>
        </p:nvSpPr>
        <p:spPr>
          <a:xfrm>
            <a:off x="0" y="0"/>
            <a:ext cx="12192000" cy="1231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lumMod val="50000"/>
                  <a:lumOff val="50000"/>
                  <a:alpha val="75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100036"/>
            <a:ext cx="11146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7488" algn="l"/>
              </a:tabLst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Idaho Labor Market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7DD890-B469-4F6A-883C-D6D98A808C56}"/>
              </a:ext>
            </a:extLst>
          </p:cNvPr>
          <p:cNvSpPr txBox="1"/>
          <p:nvPr/>
        </p:nvSpPr>
        <p:spPr>
          <a:xfrm>
            <a:off x="-1" y="-3468"/>
            <a:ext cx="11146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7488" algn="l"/>
              </a:tabLst>
              <a:defRPr/>
            </a:pPr>
            <a:r>
              <a:rPr lang="en-US" sz="5400" b="1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Idaho Labor Market Information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665" y="5472687"/>
            <a:ext cx="6123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Presenter,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Presenter 2,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 or Date</a:t>
            </a:r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28D1D71-2623-410E-B876-56DF3787E9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00016"/>
            <a:ext cx="12192000" cy="21579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0EDA43-3E91-49B8-AAC4-A6220729F26B}"/>
              </a:ext>
            </a:extLst>
          </p:cNvPr>
          <p:cNvSpPr txBox="1"/>
          <p:nvPr/>
        </p:nvSpPr>
        <p:spPr>
          <a:xfrm>
            <a:off x="335665" y="5649968"/>
            <a:ext cx="695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Fall 2021 DHR Forum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 20, 20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71244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C21D35-AC22-4F6B-84EB-8D8C825B9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24042"/>
            <a:ext cx="8687553" cy="4352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161" y="88126"/>
            <a:ext cx="9275618" cy="13255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/>
              <a:t>Wage Growth is Accelerating</a:t>
            </a:r>
            <a:br>
              <a:rPr lang="en-US" sz="2800" b="1" dirty="0"/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Annual Growth of Average Weekly Wages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665AE0-3772-4810-AEC1-5BF7F16C5B8A}"/>
              </a:ext>
            </a:extLst>
          </p:cNvPr>
          <p:cNvSpPr txBox="1"/>
          <p:nvPr/>
        </p:nvSpPr>
        <p:spPr>
          <a:xfrm>
            <a:off x="6508377" y="6492875"/>
            <a:ext cx="5683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Bureau of Labor Statistics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4920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B1E156-337D-48D6-A345-292627AB2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847" y="1819528"/>
            <a:ext cx="8687553" cy="4359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374" y="88126"/>
            <a:ext cx="9275618" cy="13255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/>
              <a:t>Wage Growth for Lower Wage Workers</a:t>
            </a:r>
            <a:br>
              <a:rPr lang="en-US" sz="2800" b="1" dirty="0"/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Annual Change in Hourly Wage by Percentile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665AE0-3772-4810-AEC1-5BF7F16C5B8A}"/>
              </a:ext>
            </a:extLst>
          </p:cNvPr>
          <p:cNvSpPr txBox="1"/>
          <p:nvPr/>
        </p:nvSpPr>
        <p:spPr>
          <a:xfrm>
            <a:off x="6508377" y="6492875"/>
            <a:ext cx="5683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Idaho Department of Labor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6654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21C1BC-4F35-4BFF-84BE-0698BF884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696" y="1509775"/>
            <a:ext cx="9089924" cy="48162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8BCB3B-E9A2-4CBB-A340-5C2044FB01AA}"/>
              </a:ext>
            </a:extLst>
          </p:cNvPr>
          <p:cNvSpPr txBox="1"/>
          <p:nvPr/>
        </p:nvSpPr>
        <p:spPr>
          <a:xfrm>
            <a:off x="2453268" y="6492875"/>
            <a:ext cx="973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Idaho Department of Labor, Zillow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764411-D0A2-4448-8638-289CDE90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343" y="188073"/>
            <a:ext cx="9601200" cy="13255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800" dirty="0"/>
              <a:t>Idaho Home Values</a:t>
            </a:r>
            <a:br>
              <a:rPr lang="en-US" sz="3200" dirty="0"/>
            </a:br>
            <a:r>
              <a:rPr lang="en-US" sz="2000" dirty="0">
                <a:latin typeface="+mn-lt"/>
              </a:rPr>
              <a:t>Annual Appreciation by Month to most recent</a:t>
            </a:r>
            <a:r>
              <a:rPr lang="en-US" sz="2000">
                <a:latin typeface="+mn-lt"/>
              </a:rPr>
              <a:t>, Aug 2021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093360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76AAFDF3-11BC-4E6D-AFD7-B17088A92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934" y="1418329"/>
            <a:ext cx="8938131" cy="487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13" y="92766"/>
            <a:ext cx="930554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Population Outlook</a:t>
            </a:r>
            <a:endParaRPr lang="en-US" sz="2000" dirty="0">
              <a:latin typeface="Calibri" panose="020F05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07D34-A3A3-4B54-B607-4D19B67C3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042" y="1152845"/>
            <a:ext cx="4541914" cy="5410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E6E977-72C4-44DA-947F-AFCC016643A0}"/>
              </a:ext>
            </a:extLst>
          </p:cNvPr>
          <p:cNvSpPr txBox="1"/>
          <p:nvPr/>
        </p:nvSpPr>
        <p:spPr>
          <a:xfrm>
            <a:off x="8470900" y="6581001"/>
            <a:ext cx="372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Wall Street Journal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74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59C6EC-1FEF-44DE-BB37-8668C5895A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" y="1"/>
            <a:ext cx="12192000" cy="61322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DE27B8-980C-458B-9FAA-341676E43B97}"/>
              </a:ext>
            </a:extLst>
          </p:cNvPr>
          <p:cNvSpPr txBox="1"/>
          <p:nvPr/>
        </p:nvSpPr>
        <p:spPr>
          <a:xfrm>
            <a:off x="754454" y="6125799"/>
            <a:ext cx="1068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skerville Old Face" panose="02020602080505020303" pitchFamily="18" charset="0"/>
              </a:rPr>
              <a:t>Reverend Thomas Robert Malthus, 1766 - 1834 </a:t>
            </a:r>
          </a:p>
        </p:txBody>
      </p:sp>
    </p:spTree>
    <p:extLst>
      <p:ext uri="{BB962C8B-B14F-4D97-AF65-F5344CB8AC3E}">
        <p14:creationId xmlns:p14="http://schemas.microsoft.com/office/powerpoint/2010/main" val="28179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31E2A7-FA37-4F1E-A24A-5E7D433E4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9981"/>
          <a:stretch/>
        </p:blipFill>
        <p:spPr>
          <a:xfrm>
            <a:off x="1431541" y="918950"/>
            <a:ext cx="9328917" cy="50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8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965" y="1965325"/>
            <a:ext cx="10515600" cy="34067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Thank you.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Craig Shaul</a:t>
            </a:r>
            <a:b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Research Analyst, Supervisor</a:t>
            </a:r>
            <a:b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hlinkClick r:id="rId3"/>
              </a:rPr>
              <a:t>craig.shaul@labor.Idaho.gov</a:t>
            </a:r>
            <a:b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b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Labor Market Data </a:t>
            </a:r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and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Economist Contacts:</a:t>
            </a:r>
            <a:b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hlinkClick r:id="rId4"/>
              </a:rPr>
              <a:t>lmi.idaho.gov/region</a:t>
            </a:r>
            <a:b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04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FC2E7-FD2D-476F-9EDA-4519D5598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696" y="1512010"/>
            <a:ext cx="9089924" cy="49808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8BCB3B-E9A2-4CBB-A340-5C2044FB01AA}"/>
              </a:ext>
            </a:extLst>
          </p:cNvPr>
          <p:cNvSpPr txBox="1"/>
          <p:nvPr/>
        </p:nvSpPr>
        <p:spPr>
          <a:xfrm>
            <a:off x="2453268" y="6492875"/>
            <a:ext cx="973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Idaho Department of Labor, Zillow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764411-D0A2-4448-8638-289CDE90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343" y="188073"/>
            <a:ext cx="9601200" cy="13255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800" dirty="0"/>
              <a:t>Idaho Home Values</a:t>
            </a:r>
            <a:br>
              <a:rPr lang="en-US" sz="3200" dirty="0"/>
            </a:br>
            <a:r>
              <a:rPr lang="en-US" sz="2000" dirty="0">
                <a:latin typeface="+mn-lt"/>
              </a:rPr>
              <a:t>2010 to most recent, Aug. 2021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798799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4EC9EE-F97F-43BD-8408-5E99722C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90" y="1415215"/>
            <a:ext cx="9114310" cy="5005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8BCB3B-E9A2-4CBB-A340-5C2044FB01AA}"/>
              </a:ext>
            </a:extLst>
          </p:cNvPr>
          <p:cNvSpPr txBox="1"/>
          <p:nvPr/>
        </p:nvSpPr>
        <p:spPr>
          <a:xfrm>
            <a:off x="8470900" y="6581001"/>
            <a:ext cx="372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Idaho Department of Labor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FFE823-3A23-46F5-9F90-3CA383D1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65125"/>
            <a:ext cx="9601200" cy="1325563"/>
          </a:xfrm>
        </p:spPr>
        <p:txBody>
          <a:bodyPr anchor="t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Total Nonfarm Jobs</a:t>
            </a:r>
            <a:b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Change from Feb. 2020 to Aug. 2021</a:t>
            </a:r>
            <a:endParaRPr lang="en-US" sz="28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449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A39DB7-04B4-459B-99C0-B426C7B3B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04" y="1687363"/>
            <a:ext cx="9620322" cy="48772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8BCB3B-E9A2-4CBB-A340-5C2044FB01AA}"/>
              </a:ext>
            </a:extLst>
          </p:cNvPr>
          <p:cNvSpPr txBox="1"/>
          <p:nvPr/>
        </p:nvSpPr>
        <p:spPr>
          <a:xfrm>
            <a:off x="8470900" y="6609702"/>
            <a:ext cx="372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Idaho Department of Labor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CB0F0E-3421-4DBE-A816-FA460BC8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65125"/>
            <a:ext cx="9601200" cy="1325563"/>
          </a:xfrm>
        </p:spPr>
        <p:txBody>
          <a:bodyPr anchor="t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Unemployment Rate</a:t>
            </a:r>
            <a:b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Jan. 2019 to Aug. 2021</a:t>
            </a:r>
            <a:endParaRPr lang="en-US" sz="28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2535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A726D-9644-4405-AA14-D9A4E656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80" y="1688811"/>
            <a:ext cx="9602032" cy="48040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8BCB3B-E9A2-4CBB-A340-5C2044FB01AA}"/>
              </a:ext>
            </a:extLst>
          </p:cNvPr>
          <p:cNvSpPr txBox="1"/>
          <p:nvPr/>
        </p:nvSpPr>
        <p:spPr>
          <a:xfrm>
            <a:off x="8470900" y="6492875"/>
            <a:ext cx="372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Idaho Department of Labor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CB0F0E-3421-4DBE-A816-FA460BC8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65125"/>
            <a:ext cx="9601200" cy="1325563"/>
          </a:xfrm>
        </p:spPr>
        <p:txBody>
          <a:bodyPr anchor="t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Idaho Unemployment Rates</a:t>
            </a:r>
            <a:b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Compared with Annual averages: 1978 to 2020, 2015 to Aug 2021</a:t>
            </a:r>
            <a:endParaRPr lang="en-US" sz="28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844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B4E88E-E30B-4EC2-8344-C1BD913EB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1497221"/>
            <a:ext cx="8632684" cy="50540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8BCB3B-E9A2-4CBB-A340-5C2044FB01AA}"/>
              </a:ext>
            </a:extLst>
          </p:cNvPr>
          <p:cNvSpPr txBox="1"/>
          <p:nvPr/>
        </p:nvSpPr>
        <p:spPr>
          <a:xfrm>
            <a:off x="2453268" y="6581001"/>
            <a:ext cx="973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Idaho Department of Labor, Bureau of Labor Statistics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764411-D0A2-4448-8638-289CDE90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343" y="188073"/>
            <a:ext cx="9601200" cy="13255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800" dirty="0"/>
              <a:t>Job Openings, Hires, and Separations</a:t>
            </a:r>
            <a:br>
              <a:rPr lang="en-US" sz="3200" dirty="0"/>
            </a:br>
            <a:r>
              <a:rPr lang="en-US" sz="2000" dirty="0">
                <a:latin typeface="+mn-lt"/>
              </a:rPr>
              <a:t>Nation, Oct. 2019 to Aug. 2021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101736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EEE4A-5A0C-4D91-884B-900FAEE9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37" y="1510562"/>
            <a:ext cx="8638781" cy="50418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8BCB3B-E9A2-4CBB-A340-5C2044FB01AA}"/>
              </a:ext>
            </a:extLst>
          </p:cNvPr>
          <p:cNvSpPr txBox="1"/>
          <p:nvPr/>
        </p:nvSpPr>
        <p:spPr>
          <a:xfrm>
            <a:off x="2453268" y="6581001"/>
            <a:ext cx="973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Idaho Department of Labor, Bureau of Labor Statistics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764411-D0A2-4448-8638-289CDE90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343" y="188073"/>
            <a:ext cx="9601200" cy="13255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800" dirty="0"/>
              <a:t>Idaho Job Openings and Unemployed Compared</a:t>
            </a:r>
            <a:br>
              <a:rPr lang="en-US" sz="3200" dirty="0"/>
            </a:br>
            <a:r>
              <a:rPr lang="en-US" sz="2000" dirty="0">
                <a:latin typeface="+mn-lt"/>
              </a:rPr>
              <a:t>Jan. 2019 to Aug. 2021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773382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A92408-2521-463E-A21B-0C382B71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730" y="1559333"/>
            <a:ext cx="8955800" cy="5005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8BCB3B-E9A2-4CBB-A340-5C2044FB01AA}"/>
              </a:ext>
            </a:extLst>
          </p:cNvPr>
          <p:cNvSpPr txBox="1"/>
          <p:nvPr/>
        </p:nvSpPr>
        <p:spPr>
          <a:xfrm>
            <a:off x="8470900" y="6581001"/>
            <a:ext cx="372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Idaho Department of Labor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FFE823-3A23-46F5-9F90-3CA383D1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65125"/>
            <a:ext cx="9601200" cy="1325563"/>
          </a:xfrm>
        </p:spPr>
        <p:txBody>
          <a:bodyPr anchor="t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Labor Force Participation Rate</a:t>
            </a:r>
            <a:b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Change from Jan.1976 to Aug. 2021</a:t>
            </a:r>
            <a:endParaRPr lang="en-US" sz="28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7584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13" y="92766"/>
            <a:ext cx="930554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Labor Force</a:t>
            </a:r>
            <a:endParaRPr lang="en-US" sz="2000" dirty="0">
              <a:latin typeface="Calibri" panose="020F05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1761" y="1284980"/>
            <a:ext cx="9026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9FF"/>
                </a:solidFill>
              </a:rPr>
              <a:t>■ </a:t>
            </a:r>
            <a:r>
              <a:rPr lang="en-US" sz="2400" b="1" dirty="0">
                <a:solidFill>
                  <a:srgbClr val="0099FF"/>
                </a:solidFill>
              </a:rPr>
              <a:t>Civilian Population </a:t>
            </a:r>
            <a:r>
              <a:rPr lang="en-US" sz="3600" b="1" dirty="0">
                <a:solidFill>
                  <a:srgbClr val="FF0000"/>
                </a:solidFill>
              </a:rPr>
              <a:t>■ </a:t>
            </a:r>
            <a:r>
              <a:rPr lang="en-US" sz="2400" b="1" dirty="0">
                <a:solidFill>
                  <a:srgbClr val="FF0000"/>
                </a:solidFill>
              </a:rPr>
              <a:t>Labor Force </a:t>
            </a:r>
            <a:r>
              <a:rPr lang="en-US" sz="3600" b="1" dirty="0">
                <a:solidFill>
                  <a:srgbClr val="2AB4A5"/>
                </a:solidFill>
              </a:rPr>
              <a:t>■ </a:t>
            </a:r>
            <a:r>
              <a:rPr lang="en-US" sz="2400" b="1" dirty="0">
                <a:solidFill>
                  <a:srgbClr val="2AB4A5"/>
                </a:solidFill>
              </a:rPr>
              <a:t>Employment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63491" y="2300643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6" name="Oval 15"/>
          <p:cNvSpPr/>
          <p:nvPr/>
        </p:nvSpPr>
        <p:spPr>
          <a:xfrm>
            <a:off x="5659117" y="2929293"/>
            <a:ext cx="1755648" cy="17556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7" name="Oval 16"/>
          <p:cNvSpPr/>
          <p:nvPr/>
        </p:nvSpPr>
        <p:spPr>
          <a:xfrm>
            <a:off x="7887967" y="2929293"/>
            <a:ext cx="1700784" cy="1700784"/>
          </a:xfrm>
          <a:prstGeom prst="ellipse">
            <a:avLst/>
          </a:prstGeom>
          <a:solidFill>
            <a:srgbClr val="2AB4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AF315-43AA-4BAC-8CDA-F8E634C5DE24}"/>
              </a:ext>
            </a:extLst>
          </p:cNvPr>
          <p:cNvSpPr txBox="1"/>
          <p:nvPr/>
        </p:nvSpPr>
        <p:spPr>
          <a:xfrm>
            <a:off x="8470900" y="6581001"/>
            <a:ext cx="372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Idaho Department of Labor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95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59259E-6 L -0.21341 -0.0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39297 -0.016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D66FBA-6580-454A-BD96-1686A427E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63" y="1689747"/>
            <a:ext cx="9675191" cy="48040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CB0F0E-3421-4DBE-A816-FA460BC8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65125"/>
            <a:ext cx="9601200" cy="1325563"/>
          </a:xfrm>
        </p:spPr>
        <p:txBody>
          <a:bodyPr anchor="t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Percent of Covered Workers in Idaho</a:t>
            </a:r>
            <a:b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by Age, 1994 - 2019</a:t>
            </a:r>
            <a:endParaRPr lang="en-US" sz="28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3CFB7-CFF8-43B1-977E-76A514934ECC}"/>
              </a:ext>
            </a:extLst>
          </p:cNvPr>
          <p:cNvSpPr txBox="1"/>
          <p:nvPr/>
        </p:nvSpPr>
        <p:spPr>
          <a:xfrm>
            <a:off x="8470900" y="6581001"/>
            <a:ext cx="372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Idaho Department of Labor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9727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BLS Trendline Content Slide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B8CCE4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FFC0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S-Brand_core-widescreen-slides.potx" id="{8B463721-2292-4D51-8B29-E0D9271BDCA1}" vid="{9A93DA68-C9E9-419A-A878-A267FC6CF6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9283</TotalTime>
  <Words>343</Words>
  <Application>Microsoft Office PowerPoint</Application>
  <PresentationFormat>Widescreen</PresentationFormat>
  <Paragraphs>50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Baskerville Old Face</vt:lpstr>
      <vt:lpstr>Calibri</vt:lpstr>
      <vt:lpstr>Century Gothic</vt:lpstr>
      <vt:lpstr>Segoe UI Black</vt:lpstr>
      <vt:lpstr>Tahoma</vt:lpstr>
      <vt:lpstr>Wingdings</vt:lpstr>
      <vt:lpstr>Wingdings 3</vt:lpstr>
      <vt:lpstr>3_Office Theme</vt:lpstr>
      <vt:lpstr>4_BLS Trendline Content Slide</vt:lpstr>
      <vt:lpstr>PowerPoint Presentation</vt:lpstr>
      <vt:lpstr>Total Nonfarm Jobs Change from Feb. 2020 to Aug. 2021</vt:lpstr>
      <vt:lpstr>Unemployment Rate Jan. 2019 to Aug. 2021</vt:lpstr>
      <vt:lpstr>Idaho Unemployment Rates Compared with Annual averages: 1978 to 2020, 2015 to Aug 2021</vt:lpstr>
      <vt:lpstr>Job Openings, Hires, and Separations Nation, Oct. 2019 to Aug. 2021</vt:lpstr>
      <vt:lpstr>Idaho Job Openings and Unemployed Compared Jan. 2019 to Aug. 2021</vt:lpstr>
      <vt:lpstr>Labor Force Participation Rate Change from Jan.1976 to Aug. 2021</vt:lpstr>
      <vt:lpstr>The Labor Force</vt:lpstr>
      <vt:lpstr>Percent of Covered Workers in Idaho by Age, 1994 - 2019</vt:lpstr>
      <vt:lpstr>Wage Growth is Accelerating Annual Growth of Average Weekly Wages</vt:lpstr>
      <vt:lpstr>Wage Growth for Lower Wage Workers Annual Change in Hourly Wage by Percentile</vt:lpstr>
      <vt:lpstr>Idaho Home Values Annual Appreciation by Month to most recent, Aug 2021</vt:lpstr>
      <vt:lpstr>The Population Outlook</vt:lpstr>
      <vt:lpstr>PowerPoint Presentation</vt:lpstr>
      <vt:lpstr>PowerPoint Presentation</vt:lpstr>
      <vt:lpstr>Thank you.  Craig Shaul Research Analyst, Supervisor craig.shaul@labor.Idaho.gov  Labor Market Data and Economist Contacts: lmi.idaho.gov/region </vt:lpstr>
      <vt:lpstr>Idaho Home Values 2010 to most recent, Aug. 2021</vt:lpstr>
    </vt:vector>
  </TitlesOfParts>
  <Company>Idaho 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Pandemic Unemployment Assistance (PUA)</dc:title>
  <dc:creator>Joshua McKenna</dc:creator>
  <cp:lastModifiedBy>Craig Shaul</cp:lastModifiedBy>
  <cp:revision>376</cp:revision>
  <cp:lastPrinted>2021-07-27T14:36:12Z</cp:lastPrinted>
  <dcterms:created xsi:type="dcterms:W3CDTF">2020-04-20T15:31:51Z</dcterms:created>
  <dcterms:modified xsi:type="dcterms:W3CDTF">2021-10-20T15:10:44Z</dcterms:modified>
</cp:coreProperties>
</file>