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9"/>
  </p:notesMasterIdLst>
  <p:sldIdLst>
    <p:sldId id="256" r:id="rId2"/>
    <p:sldId id="258" r:id="rId3"/>
    <p:sldId id="259" r:id="rId4"/>
    <p:sldId id="263" r:id="rId5"/>
    <p:sldId id="279" r:id="rId6"/>
    <p:sldId id="280" r:id="rId7"/>
    <p:sldId id="281" r:id="rId8"/>
    <p:sldId id="260" r:id="rId9"/>
    <p:sldId id="261" r:id="rId10"/>
    <p:sldId id="268" r:id="rId11"/>
    <p:sldId id="278" r:id="rId12"/>
    <p:sldId id="282" r:id="rId13"/>
    <p:sldId id="283" r:id="rId14"/>
    <p:sldId id="269" r:id="rId15"/>
    <p:sldId id="284" r:id="rId16"/>
    <p:sldId id="285" r:id="rId17"/>
    <p:sldId id="286" r:id="rId18"/>
    <p:sldId id="270" r:id="rId19"/>
    <p:sldId id="271" r:id="rId20"/>
    <p:sldId id="272" r:id="rId21"/>
    <p:sldId id="265" r:id="rId22"/>
    <p:sldId id="262" r:id="rId23"/>
    <p:sldId id="274" r:id="rId24"/>
    <p:sldId id="266" r:id="rId25"/>
    <p:sldId id="273" r:id="rId26"/>
    <p:sldId id="267" r:id="rId27"/>
    <p:sldId id="27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23" autoAdjust="0"/>
  </p:normalViewPr>
  <p:slideViewPr>
    <p:cSldViewPr snapToGrid="0">
      <p:cViewPr varScale="1">
        <p:scale>
          <a:sx n="65" d="100"/>
          <a:sy n="65" d="100"/>
        </p:scale>
        <p:origin x="1358" y="53"/>
      </p:cViewPr>
      <p:guideLst/>
    </p:cSldViewPr>
  </p:slideViewPr>
  <p:notesTextViewPr>
    <p:cViewPr>
      <p:scale>
        <a:sx n="1" d="1"/>
        <a:sy n="1" d="1"/>
      </p:scale>
      <p:origin x="0" y="0"/>
    </p:cViewPr>
  </p:notesTextViewPr>
  <p:notesViewPr>
    <p:cSldViewPr snapToGrid="0">
      <p:cViewPr>
        <p:scale>
          <a:sx n="80" d="100"/>
          <a:sy n="80" d="100"/>
        </p:scale>
        <p:origin x="2064" y="-8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1CE4CF-EE3B-433D-861F-C45311D4F46E}" type="datetimeFigureOut">
              <a:rPr lang="en-US" smtClean="0"/>
              <a:t>11/25/2020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7FCC32-EEA7-4839-AE13-A1364421EF2A}" type="slidenum">
              <a:rPr lang="en-US" smtClean="0"/>
              <a:t>‹#›</a:t>
            </a:fld>
            <a:endParaRPr lang="en-US"/>
          </a:p>
        </p:txBody>
      </p:sp>
    </p:spTree>
    <p:extLst>
      <p:ext uri="{BB962C8B-B14F-4D97-AF65-F5344CB8AC3E}">
        <p14:creationId xmlns:p14="http://schemas.microsoft.com/office/powerpoint/2010/main" val="31975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FCC32-EEA7-4839-AE13-A1364421EF2A}" type="slidenum">
              <a:rPr lang="en-US" smtClean="0"/>
              <a:t>1</a:t>
            </a:fld>
            <a:endParaRPr lang="en-US"/>
          </a:p>
        </p:txBody>
      </p:sp>
    </p:spTree>
    <p:extLst>
      <p:ext uri="{BB962C8B-B14F-4D97-AF65-F5344CB8AC3E}">
        <p14:creationId xmlns:p14="http://schemas.microsoft.com/office/powerpoint/2010/main" val="199501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10</a:t>
            </a:fld>
            <a:endParaRPr lang="en-US"/>
          </a:p>
        </p:txBody>
      </p:sp>
    </p:spTree>
    <p:extLst>
      <p:ext uri="{BB962C8B-B14F-4D97-AF65-F5344CB8AC3E}">
        <p14:creationId xmlns:p14="http://schemas.microsoft.com/office/powerpoint/2010/main" val="135413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11</a:t>
            </a:fld>
            <a:endParaRPr lang="en-US"/>
          </a:p>
        </p:txBody>
      </p:sp>
    </p:spTree>
    <p:extLst>
      <p:ext uri="{BB962C8B-B14F-4D97-AF65-F5344CB8AC3E}">
        <p14:creationId xmlns:p14="http://schemas.microsoft.com/office/powerpoint/2010/main" val="346791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FCC32-EEA7-4839-AE13-A1364421EF2A}" type="slidenum">
              <a:rPr lang="en-US" smtClean="0"/>
              <a:t>12</a:t>
            </a:fld>
            <a:endParaRPr lang="en-US"/>
          </a:p>
        </p:txBody>
      </p:sp>
    </p:spTree>
    <p:extLst>
      <p:ext uri="{BB962C8B-B14F-4D97-AF65-F5344CB8AC3E}">
        <p14:creationId xmlns:p14="http://schemas.microsoft.com/office/powerpoint/2010/main" val="309896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13</a:t>
            </a:fld>
            <a:endParaRPr lang="en-US"/>
          </a:p>
        </p:txBody>
      </p:sp>
    </p:spTree>
    <p:extLst>
      <p:ext uri="{BB962C8B-B14F-4D97-AF65-F5344CB8AC3E}">
        <p14:creationId xmlns:p14="http://schemas.microsoft.com/office/powerpoint/2010/main" val="353235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14</a:t>
            </a:fld>
            <a:endParaRPr lang="en-US"/>
          </a:p>
        </p:txBody>
      </p:sp>
    </p:spTree>
    <p:extLst>
      <p:ext uri="{BB962C8B-B14F-4D97-AF65-F5344CB8AC3E}">
        <p14:creationId xmlns:p14="http://schemas.microsoft.com/office/powerpoint/2010/main" val="260704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15</a:t>
            </a:fld>
            <a:endParaRPr lang="en-US"/>
          </a:p>
        </p:txBody>
      </p:sp>
    </p:spTree>
    <p:extLst>
      <p:ext uri="{BB962C8B-B14F-4D97-AF65-F5344CB8AC3E}">
        <p14:creationId xmlns:p14="http://schemas.microsoft.com/office/powerpoint/2010/main" val="392151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FCC32-EEA7-4839-AE13-A1364421EF2A}" type="slidenum">
              <a:rPr lang="en-US" smtClean="0"/>
              <a:t>16</a:t>
            </a:fld>
            <a:endParaRPr lang="en-US"/>
          </a:p>
        </p:txBody>
      </p:sp>
    </p:spTree>
    <p:extLst>
      <p:ext uri="{BB962C8B-B14F-4D97-AF65-F5344CB8AC3E}">
        <p14:creationId xmlns:p14="http://schemas.microsoft.com/office/powerpoint/2010/main" val="19548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7FCC32-EEA7-4839-AE13-A1364421EF2A}" type="slidenum">
              <a:rPr lang="en-US" smtClean="0"/>
              <a:t>17</a:t>
            </a:fld>
            <a:endParaRPr lang="en-US"/>
          </a:p>
        </p:txBody>
      </p:sp>
    </p:spTree>
    <p:extLst>
      <p:ext uri="{BB962C8B-B14F-4D97-AF65-F5344CB8AC3E}">
        <p14:creationId xmlns:p14="http://schemas.microsoft.com/office/powerpoint/2010/main" val="108265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18</a:t>
            </a:fld>
            <a:endParaRPr lang="en-US"/>
          </a:p>
        </p:txBody>
      </p:sp>
    </p:spTree>
    <p:extLst>
      <p:ext uri="{BB962C8B-B14F-4D97-AF65-F5344CB8AC3E}">
        <p14:creationId xmlns:p14="http://schemas.microsoft.com/office/powerpoint/2010/main" val="86301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19</a:t>
            </a:fld>
            <a:endParaRPr lang="en-US"/>
          </a:p>
        </p:txBody>
      </p:sp>
    </p:spTree>
    <p:extLst>
      <p:ext uri="{BB962C8B-B14F-4D97-AF65-F5344CB8AC3E}">
        <p14:creationId xmlns:p14="http://schemas.microsoft.com/office/powerpoint/2010/main" val="263963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a:t>
            </a:fld>
            <a:endParaRPr lang="en-US"/>
          </a:p>
        </p:txBody>
      </p:sp>
    </p:spTree>
    <p:extLst>
      <p:ext uri="{BB962C8B-B14F-4D97-AF65-F5344CB8AC3E}">
        <p14:creationId xmlns:p14="http://schemas.microsoft.com/office/powerpoint/2010/main" val="413177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20</a:t>
            </a:fld>
            <a:endParaRPr lang="en-US"/>
          </a:p>
        </p:txBody>
      </p:sp>
    </p:spTree>
    <p:extLst>
      <p:ext uri="{BB962C8B-B14F-4D97-AF65-F5344CB8AC3E}">
        <p14:creationId xmlns:p14="http://schemas.microsoft.com/office/powerpoint/2010/main" val="1965711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21</a:t>
            </a:fld>
            <a:endParaRPr lang="en-US"/>
          </a:p>
        </p:txBody>
      </p:sp>
    </p:spTree>
    <p:extLst>
      <p:ext uri="{BB962C8B-B14F-4D97-AF65-F5344CB8AC3E}">
        <p14:creationId xmlns:p14="http://schemas.microsoft.com/office/powerpoint/2010/main" val="302634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22</a:t>
            </a:fld>
            <a:endParaRPr lang="en-US"/>
          </a:p>
        </p:txBody>
      </p:sp>
    </p:spTree>
    <p:extLst>
      <p:ext uri="{BB962C8B-B14F-4D97-AF65-F5344CB8AC3E}">
        <p14:creationId xmlns:p14="http://schemas.microsoft.com/office/powerpoint/2010/main" val="191308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23</a:t>
            </a:fld>
            <a:endParaRPr lang="en-US"/>
          </a:p>
        </p:txBody>
      </p:sp>
    </p:spTree>
    <p:extLst>
      <p:ext uri="{BB962C8B-B14F-4D97-AF65-F5344CB8AC3E}">
        <p14:creationId xmlns:p14="http://schemas.microsoft.com/office/powerpoint/2010/main" val="276621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24</a:t>
            </a:fld>
            <a:endParaRPr lang="en-US"/>
          </a:p>
        </p:txBody>
      </p:sp>
    </p:spTree>
    <p:extLst>
      <p:ext uri="{BB962C8B-B14F-4D97-AF65-F5344CB8AC3E}">
        <p14:creationId xmlns:p14="http://schemas.microsoft.com/office/powerpoint/2010/main" val="534642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25</a:t>
            </a:fld>
            <a:endParaRPr lang="en-US"/>
          </a:p>
        </p:txBody>
      </p:sp>
    </p:spTree>
    <p:extLst>
      <p:ext uri="{BB962C8B-B14F-4D97-AF65-F5344CB8AC3E}">
        <p14:creationId xmlns:p14="http://schemas.microsoft.com/office/powerpoint/2010/main" val="197114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26</a:t>
            </a:fld>
            <a:endParaRPr lang="en-US"/>
          </a:p>
        </p:txBody>
      </p:sp>
    </p:spTree>
    <p:extLst>
      <p:ext uri="{BB962C8B-B14F-4D97-AF65-F5344CB8AC3E}">
        <p14:creationId xmlns:p14="http://schemas.microsoft.com/office/powerpoint/2010/main" val="181218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27</a:t>
            </a:fld>
            <a:endParaRPr lang="en-US"/>
          </a:p>
        </p:txBody>
      </p:sp>
    </p:spTree>
    <p:extLst>
      <p:ext uri="{BB962C8B-B14F-4D97-AF65-F5344CB8AC3E}">
        <p14:creationId xmlns:p14="http://schemas.microsoft.com/office/powerpoint/2010/main" val="312544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3</a:t>
            </a:fld>
            <a:endParaRPr lang="en-US"/>
          </a:p>
        </p:txBody>
      </p:sp>
    </p:spTree>
    <p:extLst>
      <p:ext uri="{BB962C8B-B14F-4D97-AF65-F5344CB8AC3E}">
        <p14:creationId xmlns:p14="http://schemas.microsoft.com/office/powerpoint/2010/main" val="141550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4</a:t>
            </a:fld>
            <a:endParaRPr lang="en-US"/>
          </a:p>
        </p:txBody>
      </p:sp>
    </p:spTree>
    <p:extLst>
      <p:ext uri="{BB962C8B-B14F-4D97-AF65-F5344CB8AC3E}">
        <p14:creationId xmlns:p14="http://schemas.microsoft.com/office/powerpoint/2010/main" val="425945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E7FCC32-EEA7-4839-AE13-A1364421EF2A}" type="slidenum">
              <a:rPr lang="en-US" smtClean="0"/>
              <a:t>5</a:t>
            </a:fld>
            <a:endParaRPr lang="en-US"/>
          </a:p>
        </p:txBody>
      </p:sp>
    </p:spTree>
    <p:extLst>
      <p:ext uri="{BB962C8B-B14F-4D97-AF65-F5344CB8AC3E}">
        <p14:creationId xmlns:p14="http://schemas.microsoft.com/office/powerpoint/2010/main" val="141701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6</a:t>
            </a:fld>
            <a:endParaRPr lang="en-US"/>
          </a:p>
        </p:txBody>
      </p:sp>
    </p:spTree>
    <p:extLst>
      <p:ext uri="{BB962C8B-B14F-4D97-AF65-F5344CB8AC3E}">
        <p14:creationId xmlns:p14="http://schemas.microsoft.com/office/powerpoint/2010/main" val="320040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7</a:t>
            </a:fld>
            <a:endParaRPr lang="en-US"/>
          </a:p>
        </p:txBody>
      </p:sp>
    </p:spTree>
    <p:extLst>
      <p:ext uri="{BB962C8B-B14F-4D97-AF65-F5344CB8AC3E}">
        <p14:creationId xmlns:p14="http://schemas.microsoft.com/office/powerpoint/2010/main" val="232314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8</a:t>
            </a:fld>
            <a:endParaRPr lang="en-US"/>
          </a:p>
        </p:txBody>
      </p:sp>
    </p:spTree>
    <p:extLst>
      <p:ext uri="{BB962C8B-B14F-4D97-AF65-F5344CB8AC3E}">
        <p14:creationId xmlns:p14="http://schemas.microsoft.com/office/powerpoint/2010/main" val="296188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FCC32-EEA7-4839-AE13-A1364421EF2A}" type="slidenum">
              <a:rPr lang="en-US" smtClean="0"/>
              <a:t>9</a:t>
            </a:fld>
            <a:endParaRPr lang="en-US"/>
          </a:p>
        </p:txBody>
      </p:sp>
    </p:spTree>
    <p:extLst>
      <p:ext uri="{BB962C8B-B14F-4D97-AF65-F5344CB8AC3E}">
        <p14:creationId xmlns:p14="http://schemas.microsoft.com/office/powerpoint/2010/main" val="2879601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5533235-1FFF-4DD8-A744-9E7ADAB657E4}"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20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65B79-AE0E-48BF-B1E7-CB396792BB76}"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248414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25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34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282088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53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76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324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15800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65B79-AE0E-48BF-B1E7-CB396792BB76}"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33235-1FFF-4DD8-A744-9E7ADAB657E4}"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76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965B79-AE0E-48BF-B1E7-CB396792BB76}"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300594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965B79-AE0E-48BF-B1E7-CB396792BB76}"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33235-1FFF-4DD8-A744-9E7ADAB657E4}"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25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965B79-AE0E-48BF-B1E7-CB396792BB76}"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33235-1FFF-4DD8-A744-9E7ADAB657E4}"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21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65B79-AE0E-48BF-B1E7-CB396792BB76}"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1652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65B79-AE0E-48BF-B1E7-CB396792BB76}"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33235-1FFF-4DD8-A744-9E7ADAB657E4}"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79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65B79-AE0E-48BF-B1E7-CB396792BB76}"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33235-1FFF-4DD8-A744-9E7ADAB657E4}" type="slidenum">
              <a:rPr lang="en-US" smtClean="0"/>
              <a:t>‹#›</a:t>
            </a:fld>
            <a:endParaRPr lang="en-US"/>
          </a:p>
        </p:txBody>
      </p:sp>
    </p:spTree>
    <p:extLst>
      <p:ext uri="{BB962C8B-B14F-4D97-AF65-F5344CB8AC3E}">
        <p14:creationId xmlns:p14="http://schemas.microsoft.com/office/powerpoint/2010/main" val="360552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965B79-AE0E-48BF-B1E7-CB396792BB76}" type="datetimeFigureOut">
              <a:rPr lang="en-US" smtClean="0"/>
              <a:t>11/25/2020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533235-1FFF-4DD8-A744-9E7ADAB657E4}" type="slidenum">
              <a:rPr lang="en-US" smtClean="0"/>
              <a:t>‹#›</a:t>
            </a:fld>
            <a:endParaRPr lang="en-US"/>
          </a:p>
        </p:txBody>
      </p:sp>
    </p:spTree>
    <p:extLst>
      <p:ext uri="{BB962C8B-B14F-4D97-AF65-F5344CB8AC3E}">
        <p14:creationId xmlns:p14="http://schemas.microsoft.com/office/powerpoint/2010/main" val="358720512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The Extent of Governmental Power in Controlling a Pandemic</a:t>
            </a:r>
          </a:p>
        </p:txBody>
      </p:sp>
      <p:sp>
        <p:nvSpPr>
          <p:cNvPr id="3" name="Subtitle 2"/>
          <p:cNvSpPr>
            <a:spLocks noGrp="1"/>
          </p:cNvSpPr>
          <p:nvPr>
            <p:ph type="subTitle" idx="1"/>
          </p:nvPr>
        </p:nvSpPr>
        <p:spPr/>
        <p:txBody>
          <a:bodyPr>
            <a:normAutofit/>
          </a:bodyPr>
          <a:lstStyle/>
          <a:p>
            <a:r>
              <a:rPr lang="en-US" dirty="0"/>
              <a:t>DHR Winter Forum</a:t>
            </a:r>
          </a:p>
          <a:p>
            <a:r>
              <a:rPr lang="en-US" dirty="0"/>
              <a:t>November 17, 2020</a:t>
            </a:r>
          </a:p>
        </p:txBody>
      </p:sp>
    </p:spTree>
    <p:extLst>
      <p:ext uri="{BB962C8B-B14F-4D97-AF65-F5344CB8AC3E}">
        <p14:creationId xmlns:p14="http://schemas.microsoft.com/office/powerpoint/2010/main" val="329478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Authority</a:t>
            </a:r>
          </a:p>
        </p:txBody>
      </p:sp>
      <p:sp>
        <p:nvSpPr>
          <p:cNvPr id="3" name="Content Placeholder 2"/>
          <p:cNvSpPr>
            <a:spLocks noGrp="1"/>
          </p:cNvSpPr>
          <p:nvPr>
            <p:ph idx="1"/>
          </p:nvPr>
        </p:nvSpPr>
        <p:spPr/>
        <p:txBody>
          <a:bodyPr>
            <a:normAutofit fontScale="92500" lnSpcReduction="20000"/>
          </a:bodyPr>
          <a:lstStyle/>
          <a:p>
            <a:pPr algn="just">
              <a:lnSpc>
                <a:spcPct val="100000"/>
              </a:lnSpc>
              <a:spcBef>
                <a:spcPts val="0"/>
              </a:spcBef>
            </a:pPr>
            <a:r>
              <a:rPr lang="en-US" sz="2600" dirty="0"/>
              <a:t>Majority of Governor’s authority during an emergency is within I.C. § 46-1008</a:t>
            </a:r>
          </a:p>
          <a:p>
            <a:pPr lvl="1" algn="just">
              <a:lnSpc>
                <a:spcPct val="100000"/>
              </a:lnSpc>
              <a:spcBef>
                <a:spcPts val="0"/>
              </a:spcBef>
            </a:pPr>
            <a:r>
              <a:rPr lang="en-US" sz="2200" dirty="0"/>
              <a:t>Assume command militia and of all other forces available for emergency duty</a:t>
            </a:r>
          </a:p>
          <a:p>
            <a:pPr lvl="1" algn="just">
              <a:lnSpc>
                <a:spcPct val="100000"/>
              </a:lnSpc>
              <a:spcBef>
                <a:spcPts val="0"/>
              </a:spcBef>
            </a:pPr>
            <a:r>
              <a:rPr lang="en-US" sz="2200" dirty="0"/>
              <a:t>Activate emergency response plans – State and local</a:t>
            </a:r>
          </a:p>
          <a:p>
            <a:pPr lvl="1" algn="just">
              <a:lnSpc>
                <a:spcPct val="100000"/>
              </a:lnSpc>
              <a:spcBef>
                <a:spcPts val="0"/>
              </a:spcBef>
            </a:pPr>
            <a:r>
              <a:rPr lang="en-US" sz="2200" dirty="0"/>
              <a:t>Utilize all necessary resources of the state to pay for the disaster</a:t>
            </a:r>
          </a:p>
          <a:p>
            <a:pPr lvl="1" algn="just">
              <a:lnSpc>
                <a:spcPct val="100000"/>
              </a:lnSpc>
              <a:spcBef>
                <a:spcPts val="0"/>
              </a:spcBef>
            </a:pPr>
            <a:r>
              <a:rPr lang="en-US" sz="2200" dirty="0"/>
              <a:t>Govern state agency response to the emergency however s/he deems fit</a:t>
            </a:r>
          </a:p>
          <a:p>
            <a:pPr lvl="1" algn="just">
              <a:lnSpc>
                <a:spcPct val="100000"/>
              </a:lnSpc>
              <a:spcBef>
                <a:spcPts val="0"/>
              </a:spcBef>
            </a:pPr>
            <a:r>
              <a:rPr lang="en-US" sz="2200" dirty="0"/>
              <a:t>Utilize private property to respond to the emergency</a:t>
            </a:r>
          </a:p>
          <a:p>
            <a:pPr lvl="1" algn="just">
              <a:lnSpc>
                <a:spcPct val="100000"/>
              </a:lnSpc>
              <a:spcBef>
                <a:spcPts val="0"/>
              </a:spcBef>
            </a:pPr>
            <a:r>
              <a:rPr lang="en-US" sz="2200" dirty="0"/>
              <a:t>Evacuate disaster areas; control ingress and egress</a:t>
            </a:r>
          </a:p>
          <a:p>
            <a:pPr lvl="1" algn="just">
              <a:lnSpc>
                <a:spcPct val="100000"/>
              </a:lnSpc>
              <a:spcBef>
                <a:spcPts val="0"/>
              </a:spcBef>
            </a:pPr>
            <a:r>
              <a:rPr lang="en-US" sz="2200" dirty="0"/>
              <a:t>Control/limit sale of alcohol, combustibles, and explosives</a:t>
            </a:r>
          </a:p>
          <a:p>
            <a:pPr lvl="1" algn="just">
              <a:lnSpc>
                <a:spcPct val="100000"/>
              </a:lnSpc>
              <a:spcBef>
                <a:spcPts val="0"/>
              </a:spcBef>
            </a:pPr>
            <a:r>
              <a:rPr lang="en-US" sz="2200" dirty="0"/>
              <a:t>Make provision for temporary housing</a:t>
            </a:r>
          </a:p>
          <a:p>
            <a:pPr marL="457200" lvl="1" indent="0" algn="just">
              <a:lnSpc>
                <a:spcPct val="100000"/>
              </a:lnSpc>
              <a:spcBef>
                <a:spcPts val="0"/>
              </a:spcBef>
              <a:buNone/>
            </a:pPr>
            <a:endParaRPr lang="en-US" sz="2200" dirty="0"/>
          </a:p>
          <a:p>
            <a:endParaRPr lang="en-US" dirty="0"/>
          </a:p>
        </p:txBody>
      </p:sp>
    </p:spTree>
    <p:extLst>
      <p:ext uri="{BB962C8B-B14F-4D97-AF65-F5344CB8AC3E}">
        <p14:creationId xmlns:p14="http://schemas.microsoft.com/office/powerpoint/2010/main" val="54768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Authority</a:t>
            </a:r>
          </a:p>
        </p:txBody>
      </p:sp>
      <p:sp>
        <p:nvSpPr>
          <p:cNvPr id="3" name="Content Placeholder 2"/>
          <p:cNvSpPr>
            <a:spLocks noGrp="1"/>
          </p:cNvSpPr>
          <p:nvPr>
            <p:ph idx="1"/>
          </p:nvPr>
        </p:nvSpPr>
        <p:spPr/>
        <p:txBody>
          <a:bodyPr>
            <a:normAutofit/>
          </a:bodyPr>
          <a:lstStyle/>
          <a:p>
            <a:pPr algn="just">
              <a:lnSpc>
                <a:spcPct val="100000"/>
              </a:lnSpc>
              <a:spcBef>
                <a:spcPts val="0"/>
              </a:spcBef>
            </a:pPr>
            <a:r>
              <a:rPr lang="en-US" sz="2600" dirty="0"/>
              <a:t>If Federally declared, Governor can:</a:t>
            </a:r>
          </a:p>
          <a:p>
            <a:pPr lvl="1" algn="just">
              <a:lnSpc>
                <a:spcPct val="100000"/>
              </a:lnSpc>
              <a:spcBef>
                <a:spcPts val="0"/>
              </a:spcBef>
            </a:pPr>
            <a:r>
              <a:rPr lang="en-US" sz="2200" dirty="0"/>
              <a:t>Enter into agreements with Federal Government to help pay for disaster</a:t>
            </a:r>
          </a:p>
          <a:p>
            <a:pPr lvl="1" algn="just">
              <a:lnSpc>
                <a:spcPct val="100000"/>
              </a:lnSpc>
              <a:spcBef>
                <a:spcPts val="0"/>
              </a:spcBef>
            </a:pPr>
            <a:r>
              <a:rPr lang="en-US" sz="2200" dirty="0"/>
              <a:t>Obligate State to pay for its share of the disaster</a:t>
            </a:r>
          </a:p>
          <a:p>
            <a:pPr lvl="1" algn="just">
              <a:lnSpc>
                <a:spcPct val="100000"/>
              </a:lnSpc>
              <a:spcBef>
                <a:spcPts val="0"/>
              </a:spcBef>
            </a:pPr>
            <a:r>
              <a:rPr lang="en-US" sz="2200" dirty="0"/>
              <a:t>Enter into agreements with other states to respond to disaster</a:t>
            </a:r>
          </a:p>
          <a:p>
            <a:pPr marL="457200" lvl="1" indent="0" algn="just">
              <a:lnSpc>
                <a:spcPct val="100000"/>
              </a:lnSpc>
              <a:spcBef>
                <a:spcPts val="0"/>
              </a:spcBef>
              <a:buNone/>
            </a:pPr>
            <a:endParaRPr lang="en-US" sz="2200" dirty="0"/>
          </a:p>
          <a:p>
            <a:endParaRPr lang="en-US" dirty="0"/>
          </a:p>
        </p:txBody>
      </p:sp>
    </p:spTree>
    <p:extLst>
      <p:ext uri="{BB962C8B-B14F-4D97-AF65-F5344CB8AC3E}">
        <p14:creationId xmlns:p14="http://schemas.microsoft.com/office/powerpoint/2010/main" val="170618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“Normal” Emergency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3219" y="2557463"/>
            <a:ext cx="5145562" cy="3317875"/>
          </a:xfrm>
          <a:effectLst>
            <a:outerShdw blurRad="127000" dist="254000" dir="3000000" algn="tl" rotWithShape="0">
              <a:prstClr val="black">
                <a:alpha val="40000"/>
              </a:prstClr>
            </a:outerShdw>
          </a:effectLst>
        </p:spPr>
      </p:pic>
    </p:spTree>
    <p:extLst>
      <p:ext uri="{BB962C8B-B14F-4D97-AF65-F5344CB8AC3E}">
        <p14:creationId xmlns:p14="http://schemas.microsoft.com/office/powerpoint/2010/main" val="362512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“Normal” Emergency</a:t>
            </a:r>
          </a:p>
        </p:txBody>
      </p:sp>
      <p:sp>
        <p:nvSpPr>
          <p:cNvPr id="5" name="Content Placeholder 4"/>
          <p:cNvSpPr>
            <a:spLocks noGrp="1"/>
          </p:cNvSpPr>
          <p:nvPr>
            <p:ph idx="1"/>
          </p:nvPr>
        </p:nvSpPr>
        <p:spPr>
          <a:xfrm>
            <a:off x="5945373" y="3976147"/>
            <a:ext cx="5572089" cy="2076929"/>
          </a:xfrm>
        </p:spPr>
        <p:txBody>
          <a:bodyPr/>
          <a:lstStyle/>
          <a:p>
            <a:endParaRPr lang="en-US" dirty="0"/>
          </a:p>
        </p:txBody>
      </p:sp>
      <p:pic>
        <p:nvPicPr>
          <p:cNvPr id="1026" name="073EF110-BD73-40E8-B6A5-30D4E5BE5583" descr="073EF110-BD73-40E8-B6A5-30D4E5BE55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735" y="2463208"/>
            <a:ext cx="2861073" cy="38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Emergency Authority</a:t>
            </a:r>
          </a:p>
        </p:txBody>
      </p:sp>
      <p:sp>
        <p:nvSpPr>
          <p:cNvPr id="3" name="Content Placeholder 2"/>
          <p:cNvSpPr>
            <a:spLocks noGrp="1"/>
          </p:cNvSpPr>
          <p:nvPr>
            <p:ph idx="1"/>
          </p:nvPr>
        </p:nvSpPr>
        <p:spPr/>
        <p:txBody>
          <a:bodyPr/>
          <a:lstStyle/>
          <a:p>
            <a:r>
              <a:rPr lang="en-US" dirty="0"/>
              <a:t>I.C. § 46-601</a:t>
            </a:r>
          </a:p>
          <a:p>
            <a:pPr lvl="1"/>
            <a:r>
              <a:rPr lang="en-US" dirty="0"/>
              <a:t>Activate National Guard</a:t>
            </a:r>
          </a:p>
          <a:p>
            <a:pPr lvl="1"/>
            <a:r>
              <a:rPr lang="en-US" dirty="0"/>
              <a:t>Complete authority over all State Agencies</a:t>
            </a:r>
          </a:p>
          <a:p>
            <a:pPr lvl="1"/>
            <a:r>
              <a:rPr lang="en-US" dirty="0"/>
              <a:t>Promulgate, issue, and enforce rules/regulations</a:t>
            </a:r>
          </a:p>
          <a:p>
            <a:pPr lvl="1"/>
            <a:r>
              <a:rPr lang="en-US" dirty="0"/>
              <a:t>Right to exercise all police power over the State</a:t>
            </a:r>
          </a:p>
          <a:p>
            <a:pPr lvl="1"/>
            <a:r>
              <a:rPr lang="en-US" dirty="0"/>
              <a:t>Declare martial law</a:t>
            </a:r>
          </a:p>
        </p:txBody>
      </p:sp>
    </p:spTree>
    <p:extLst>
      <p:ext uri="{BB962C8B-B14F-4D97-AF65-F5344CB8AC3E}">
        <p14:creationId xmlns:p14="http://schemas.microsoft.com/office/powerpoint/2010/main" val="167033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Extreme Emergency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6778" y="2557463"/>
            <a:ext cx="5898444" cy="3317875"/>
          </a:xfrm>
          <a:effectLst>
            <a:outerShdw blurRad="127000" dist="254000" dir="3000000" algn="ctr" rotWithShape="0">
              <a:srgbClr val="000000">
                <a:alpha val="40000"/>
              </a:srgbClr>
            </a:outerShdw>
          </a:effectLst>
        </p:spPr>
      </p:pic>
    </p:spTree>
    <p:extLst>
      <p:ext uri="{BB962C8B-B14F-4D97-AF65-F5344CB8AC3E}">
        <p14:creationId xmlns:p14="http://schemas.microsoft.com/office/powerpoint/2010/main" val="315707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Extreme Emergency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7921" y="2557463"/>
            <a:ext cx="4716157" cy="3317875"/>
          </a:xfrm>
          <a:prstGeom prst="rect">
            <a:avLst/>
          </a:prstGeom>
          <a:effectLst>
            <a:outerShdw blurRad="127000" dist="254000" dir="3000000" algn="ctr" rotWithShape="0">
              <a:srgbClr val="000000">
                <a:alpha val="40000"/>
              </a:srgbClr>
            </a:outerShdw>
          </a:effectLst>
        </p:spPr>
      </p:pic>
    </p:spTree>
    <p:extLst>
      <p:ext uri="{BB962C8B-B14F-4D97-AF65-F5344CB8AC3E}">
        <p14:creationId xmlns:p14="http://schemas.microsoft.com/office/powerpoint/2010/main" val="109515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Extreme Emergency</a:t>
            </a:r>
          </a:p>
        </p:txBody>
      </p:sp>
      <p:sp>
        <p:nvSpPr>
          <p:cNvPr id="3" name="Content Placeholder 2"/>
          <p:cNvSpPr>
            <a:spLocks noGrp="1"/>
          </p:cNvSpPr>
          <p:nvPr>
            <p:ph idx="1"/>
          </p:nvPr>
        </p:nvSpPr>
        <p:spPr>
          <a:xfrm>
            <a:off x="4536675" y="6118836"/>
            <a:ext cx="15192425" cy="3569201"/>
          </a:xfrm>
        </p:spPr>
        <p:txBody>
          <a:bodyPr/>
          <a:lstStyle/>
          <a:p>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778" y="2557463"/>
            <a:ext cx="5898444" cy="3317875"/>
          </a:xfrm>
          <a:prstGeom prst="rect">
            <a:avLst/>
          </a:prstGeom>
          <a:effectLst>
            <a:outerShdw blurRad="127000" dist="254000" dir="3000000" algn="ctr" rotWithShape="0">
              <a:srgbClr val="000000">
                <a:alpha val="40000"/>
              </a:srgbClr>
            </a:outerShdw>
          </a:effectLst>
        </p:spPr>
      </p:pic>
    </p:spTree>
    <p:extLst>
      <p:ext uri="{BB962C8B-B14F-4D97-AF65-F5344CB8AC3E}">
        <p14:creationId xmlns:p14="http://schemas.microsoft.com/office/powerpoint/2010/main" val="310551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on Governor’s Authority</a:t>
            </a:r>
          </a:p>
        </p:txBody>
      </p:sp>
      <p:sp>
        <p:nvSpPr>
          <p:cNvPr id="3" name="Content Placeholder 2"/>
          <p:cNvSpPr>
            <a:spLocks noGrp="1"/>
          </p:cNvSpPr>
          <p:nvPr>
            <p:ph idx="1"/>
          </p:nvPr>
        </p:nvSpPr>
        <p:spPr/>
        <p:txBody>
          <a:bodyPr/>
          <a:lstStyle/>
          <a:p>
            <a:r>
              <a:rPr lang="en-US" dirty="0"/>
              <a:t>During an Emergency and Extreme Emergency</a:t>
            </a:r>
          </a:p>
          <a:p>
            <a:pPr lvl="1"/>
            <a:r>
              <a:rPr lang="en-US" dirty="0"/>
              <a:t>CANNOT</a:t>
            </a:r>
          </a:p>
          <a:p>
            <a:pPr lvl="2"/>
            <a:r>
              <a:rPr lang="en-US" dirty="0"/>
              <a:t>Place restrictions on lawful possession, transfer, sale, transport, storage, display, or use of firearms</a:t>
            </a:r>
          </a:p>
        </p:txBody>
      </p:sp>
    </p:spTree>
    <p:extLst>
      <p:ext uri="{BB962C8B-B14F-4D97-AF65-F5344CB8AC3E}">
        <p14:creationId xmlns:p14="http://schemas.microsoft.com/office/powerpoint/2010/main" val="29082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Emergency versus Emergency</a:t>
            </a:r>
          </a:p>
        </p:txBody>
      </p:sp>
      <p:sp>
        <p:nvSpPr>
          <p:cNvPr id="3" name="Content Placeholder 2"/>
          <p:cNvSpPr>
            <a:spLocks noGrp="1"/>
          </p:cNvSpPr>
          <p:nvPr>
            <p:ph idx="1"/>
          </p:nvPr>
        </p:nvSpPr>
        <p:spPr/>
        <p:txBody>
          <a:bodyPr>
            <a:normAutofit fontScale="92500" lnSpcReduction="10000"/>
          </a:bodyPr>
          <a:lstStyle/>
          <a:p>
            <a:r>
              <a:rPr lang="en-US" dirty="0"/>
              <a:t>Can the Governor….?</a:t>
            </a:r>
          </a:p>
          <a:p>
            <a:pPr lvl="1"/>
            <a:r>
              <a:rPr lang="en-US" dirty="0"/>
              <a:t>Close Borders?</a:t>
            </a:r>
          </a:p>
          <a:p>
            <a:pPr lvl="1"/>
            <a:r>
              <a:rPr lang="en-US" dirty="0"/>
              <a:t>Modify voting?</a:t>
            </a:r>
          </a:p>
          <a:p>
            <a:pPr lvl="1"/>
            <a:r>
              <a:rPr lang="en-US" dirty="0"/>
              <a:t>Isolated and order quarantine?</a:t>
            </a:r>
          </a:p>
          <a:p>
            <a:pPr lvl="1"/>
            <a:r>
              <a:rPr lang="en-US" dirty="0"/>
              <a:t>Compel non-essential business closures?</a:t>
            </a:r>
          </a:p>
          <a:p>
            <a:pPr lvl="1"/>
            <a:r>
              <a:rPr lang="en-US" dirty="0"/>
              <a:t>Mandate continued operation of essential businesses?</a:t>
            </a:r>
          </a:p>
          <a:p>
            <a:pPr lvl="1"/>
            <a:r>
              <a:rPr lang="en-US" dirty="0"/>
              <a:t>Commandeer/utilize private property?</a:t>
            </a:r>
          </a:p>
          <a:p>
            <a:pPr lvl="1"/>
            <a:r>
              <a:rPr lang="en-US" dirty="0"/>
              <a:t>Order martial law?</a:t>
            </a:r>
          </a:p>
          <a:p>
            <a:pPr marL="0" indent="0">
              <a:buNone/>
            </a:pPr>
            <a:endParaRPr lang="en-US" dirty="0"/>
          </a:p>
        </p:txBody>
      </p:sp>
    </p:spTree>
    <p:extLst>
      <p:ext uri="{BB962C8B-B14F-4D97-AF65-F5344CB8AC3E}">
        <p14:creationId xmlns:p14="http://schemas.microsoft.com/office/powerpoint/2010/main" val="153394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The COVID-19 Pandemic is an evolving issue that has numerous legal issues that are fact-specific to moment(s) in time.  If you receive a question related to COVID-19 and the law, it is recommended that you review the most recent guidance.</a:t>
            </a:r>
          </a:p>
        </p:txBody>
      </p:sp>
    </p:spTree>
    <p:extLst>
      <p:ext uri="{BB962C8B-B14F-4D97-AF65-F5344CB8AC3E}">
        <p14:creationId xmlns:p14="http://schemas.microsoft.com/office/powerpoint/2010/main" val="120280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Does the Emergency End?</a:t>
            </a:r>
          </a:p>
        </p:txBody>
      </p:sp>
      <p:sp>
        <p:nvSpPr>
          <p:cNvPr id="3" name="Content Placeholder 2"/>
          <p:cNvSpPr>
            <a:spLocks noGrp="1"/>
          </p:cNvSpPr>
          <p:nvPr>
            <p:ph idx="1"/>
          </p:nvPr>
        </p:nvSpPr>
        <p:spPr/>
        <p:txBody>
          <a:bodyPr/>
          <a:lstStyle/>
          <a:p>
            <a:r>
              <a:rPr lang="en-US" dirty="0"/>
              <a:t>Emergency</a:t>
            </a:r>
          </a:p>
          <a:p>
            <a:pPr lvl="1"/>
            <a:r>
              <a:rPr lang="en-US" dirty="0"/>
              <a:t>Declaration of the Governor</a:t>
            </a:r>
          </a:p>
          <a:p>
            <a:pPr lvl="1"/>
            <a:r>
              <a:rPr lang="en-US" dirty="0"/>
              <a:t>Need to be extended every 30 days or expires naturally</a:t>
            </a:r>
          </a:p>
          <a:p>
            <a:r>
              <a:rPr lang="en-US" dirty="0"/>
              <a:t>Extreme Emergency</a:t>
            </a:r>
          </a:p>
          <a:p>
            <a:pPr lvl="1"/>
            <a:r>
              <a:rPr lang="en-US" dirty="0"/>
              <a:t>Only at the declaration of the Governor</a:t>
            </a:r>
          </a:p>
        </p:txBody>
      </p:sp>
    </p:spTree>
    <p:extLst>
      <p:ext uri="{BB962C8B-B14F-4D97-AF65-F5344CB8AC3E}">
        <p14:creationId xmlns:p14="http://schemas.microsoft.com/office/powerpoint/2010/main" val="228250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Legislature</a:t>
            </a:r>
          </a:p>
        </p:txBody>
      </p:sp>
      <p:sp>
        <p:nvSpPr>
          <p:cNvPr id="3" name="Content Placeholder 2"/>
          <p:cNvSpPr>
            <a:spLocks noGrp="1"/>
          </p:cNvSpPr>
          <p:nvPr>
            <p:ph idx="1"/>
          </p:nvPr>
        </p:nvSpPr>
        <p:spPr/>
        <p:txBody>
          <a:bodyPr>
            <a:normAutofit fontScale="92500" lnSpcReduction="20000"/>
          </a:bodyPr>
          <a:lstStyle/>
          <a:p>
            <a:r>
              <a:rPr lang="en-US" dirty="0"/>
              <a:t>Regular session</a:t>
            </a:r>
          </a:p>
          <a:p>
            <a:pPr lvl="1"/>
            <a:r>
              <a:rPr lang="en-US" dirty="0"/>
              <a:t>Legislature sets the scope of the session to address any issues</a:t>
            </a:r>
          </a:p>
          <a:p>
            <a:pPr lvl="1"/>
            <a:r>
              <a:rPr lang="en-US" dirty="0"/>
              <a:t>Legislature can end an emergency by concurrent resolution</a:t>
            </a:r>
          </a:p>
          <a:p>
            <a:r>
              <a:rPr lang="en-US" dirty="0"/>
              <a:t>Special session</a:t>
            </a:r>
          </a:p>
          <a:p>
            <a:pPr lvl="1"/>
            <a:r>
              <a:rPr lang="en-US" dirty="0"/>
              <a:t>Only the Governor can call the legislature into a special session</a:t>
            </a:r>
          </a:p>
          <a:p>
            <a:pPr lvl="1"/>
            <a:r>
              <a:rPr lang="en-US" dirty="0"/>
              <a:t>Governor declares the scope of the special session</a:t>
            </a:r>
          </a:p>
          <a:p>
            <a:pPr lvl="2"/>
            <a:r>
              <a:rPr lang="en-US" dirty="0"/>
              <a:t>Idaho Constitution, Art. IV, Section 9</a:t>
            </a:r>
          </a:p>
          <a:p>
            <a:pPr lvl="1"/>
            <a:r>
              <a:rPr lang="en-US" dirty="0"/>
              <a:t>In other words, if called into a special session, only if within the scope can the Legislature end an emergency declaration</a:t>
            </a:r>
          </a:p>
          <a:p>
            <a:endParaRPr lang="en-US" dirty="0"/>
          </a:p>
        </p:txBody>
      </p:sp>
    </p:spTree>
    <p:extLst>
      <p:ext uri="{BB962C8B-B14F-4D97-AF65-F5344CB8AC3E}">
        <p14:creationId xmlns:p14="http://schemas.microsoft.com/office/powerpoint/2010/main" val="213712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Director of Health and Welfare and Public Health Districts</a:t>
            </a:r>
          </a:p>
        </p:txBody>
      </p:sp>
      <p:sp>
        <p:nvSpPr>
          <p:cNvPr id="3" name="Content Placeholder 2"/>
          <p:cNvSpPr>
            <a:spLocks noGrp="1"/>
          </p:cNvSpPr>
          <p:nvPr>
            <p:ph idx="1"/>
          </p:nvPr>
        </p:nvSpPr>
        <p:spPr/>
        <p:txBody>
          <a:bodyPr>
            <a:normAutofit/>
          </a:bodyPr>
          <a:lstStyle/>
          <a:p>
            <a:r>
              <a:rPr lang="en-US" dirty="0"/>
              <a:t>I.C. § 56-1003(7) authorizes the Director of Health and Welfare to issue an isolation order, including the authority to make violation of the order a misdemeanor.</a:t>
            </a:r>
          </a:p>
          <a:p>
            <a:r>
              <a:rPr lang="en-US" dirty="0"/>
              <a:t>I.C. § 39-415 authorizes the same authority as the Director of Health and Welfare.</a:t>
            </a:r>
          </a:p>
          <a:p>
            <a:r>
              <a:rPr lang="en-US" dirty="0"/>
              <a:t>I.C. § 67-5247 authorizes the Health Districts to issue an emergency order to address the immediate danger to the public health, safety, and welfare of the people of the health district that requires the imposition of restrictions.</a:t>
            </a:r>
          </a:p>
        </p:txBody>
      </p:sp>
    </p:spTree>
    <p:extLst>
      <p:ext uri="{BB962C8B-B14F-4D97-AF65-F5344CB8AC3E}">
        <p14:creationId xmlns:p14="http://schemas.microsoft.com/office/powerpoint/2010/main" val="161909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Idaho Public Health Districts versus Idaho Judicial Districts</a:t>
            </a:r>
          </a:p>
        </p:txBody>
      </p:sp>
      <p:pic>
        <p:nvPicPr>
          <p:cNvPr id="1026" name="Picture 2" descr="Idaho Public Health Distric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9764" y="2701843"/>
            <a:ext cx="2187609"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4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a:t>
            </a:r>
          </a:p>
        </p:txBody>
      </p:sp>
      <p:sp>
        <p:nvSpPr>
          <p:cNvPr id="3" name="Content Placeholder 2"/>
          <p:cNvSpPr>
            <a:spLocks noGrp="1"/>
          </p:cNvSpPr>
          <p:nvPr>
            <p:ph idx="1"/>
          </p:nvPr>
        </p:nvSpPr>
        <p:spPr/>
        <p:txBody>
          <a:bodyPr/>
          <a:lstStyle/>
          <a:p>
            <a:r>
              <a:rPr lang="en-US" dirty="0"/>
              <a:t>Board of County Commissioners can declare a local disaster or emergency.  I.C. § 46-1011</a:t>
            </a:r>
          </a:p>
          <a:p>
            <a:pPr lvl="1"/>
            <a:r>
              <a:rPr lang="en-US" dirty="0"/>
              <a:t>Allows the County to activate intergovernmental disaster emergency plan to furnish aid and assistance</a:t>
            </a:r>
          </a:p>
          <a:p>
            <a:pPr lvl="1"/>
            <a:r>
              <a:rPr lang="en-US" dirty="0"/>
              <a:t>Allows the county to demand immediate expenditures of public money in the public interest and where necessary without utilizing bidding procedures</a:t>
            </a:r>
          </a:p>
        </p:txBody>
      </p:sp>
    </p:spTree>
    <p:extLst>
      <p:ext uri="{BB962C8B-B14F-4D97-AF65-F5344CB8AC3E}">
        <p14:creationId xmlns:p14="http://schemas.microsoft.com/office/powerpoint/2010/main" val="292237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Counties and Indigent Expenses</a:t>
            </a:r>
          </a:p>
        </p:txBody>
      </p:sp>
      <p:sp>
        <p:nvSpPr>
          <p:cNvPr id="3" name="Content Placeholder 2"/>
          <p:cNvSpPr>
            <a:spLocks noGrp="1"/>
          </p:cNvSpPr>
          <p:nvPr>
            <p:ph idx="1"/>
          </p:nvPr>
        </p:nvSpPr>
        <p:spPr/>
        <p:txBody>
          <a:bodyPr/>
          <a:lstStyle/>
          <a:p>
            <a:r>
              <a:rPr lang="en-US" dirty="0"/>
              <a:t>Title 31, Chapter 35 relates to the County payment of indigent resident medical expenses</a:t>
            </a:r>
          </a:p>
          <a:p>
            <a:pPr lvl="1"/>
            <a:r>
              <a:rPr lang="en-US" dirty="0"/>
              <a:t>Loan to the resident that attaches a lien on assets subject to repayment</a:t>
            </a:r>
          </a:p>
          <a:p>
            <a:r>
              <a:rPr lang="en-US" dirty="0"/>
              <a:t>Title 31, Chapter 34 relates to the County payment of indigent resident’s other expenses, including “shelter”</a:t>
            </a:r>
          </a:p>
        </p:txBody>
      </p:sp>
    </p:spTree>
    <p:extLst>
      <p:ext uri="{BB962C8B-B14F-4D97-AF65-F5344CB8AC3E}">
        <p14:creationId xmlns:p14="http://schemas.microsoft.com/office/powerpoint/2010/main" val="3372268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Government</a:t>
            </a:r>
          </a:p>
        </p:txBody>
      </p:sp>
      <p:sp>
        <p:nvSpPr>
          <p:cNvPr id="3" name="Content Placeholder 2"/>
          <p:cNvSpPr>
            <a:spLocks noGrp="1"/>
          </p:cNvSpPr>
          <p:nvPr>
            <p:ph idx="1"/>
          </p:nvPr>
        </p:nvSpPr>
        <p:spPr/>
        <p:txBody>
          <a:bodyPr>
            <a:normAutofit/>
          </a:bodyPr>
          <a:lstStyle/>
          <a:p>
            <a:r>
              <a:rPr lang="en-US" dirty="0"/>
              <a:t>Cities</a:t>
            </a:r>
          </a:p>
          <a:p>
            <a:pPr lvl="1"/>
            <a:r>
              <a:rPr lang="en-US" dirty="0"/>
              <a:t>Idaho Constitution Article XII, Section 2 says municipal corporations may “enforce, within its limits, all such local policy, sanitary and other regulations as are not in conflict with its charter or with the general laws.”</a:t>
            </a:r>
          </a:p>
          <a:p>
            <a:pPr lvl="1"/>
            <a:r>
              <a:rPr lang="en-US" dirty="0"/>
              <a:t>Title 50, Chapter 3 provides that municipal corporations may regulate public health, including the authority to quarantine to “prevent the introduction of contagious diseases into the city[.]”  I.C. § 50-304.</a:t>
            </a:r>
          </a:p>
        </p:txBody>
      </p:sp>
    </p:spTree>
    <p:extLst>
      <p:ext uri="{BB962C8B-B14F-4D97-AF65-F5344CB8AC3E}">
        <p14:creationId xmlns:p14="http://schemas.microsoft.com/office/powerpoint/2010/main" val="9413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Mayoral Authority</a:t>
            </a:r>
          </a:p>
        </p:txBody>
      </p:sp>
      <p:sp>
        <p:nvSpPr>
          <p:cNvPr id="3" name="Content Placeholder 2"/>
          <p:cNvSpPr>
            <a:spLocks noGrp="1"/>
          </p:cNvSpPr>
          <p:nvPr>
            <p:ph idx="1"/>
          </p:nvPr>
        </p:nvSpPr>
        <p:spPr/>
        <p:txBody>
          <a:bodyPr/>
          <a:lstStyle/>
          <a:p>
            <a:r>
              <a:rPr lang="en-US" dirty="0"/>
              <a:t>I.C. § 50-602 grants the Mayor of a municipal corporation “superintending control” of the affairs of the municipality.</a:t>
            </a:r>
          </a:p>
          <a:p>
            <a:r>
              <a:rPr lang="en-US" dirty="0"/>
              <a:t>I.C. § 50-606 grant the Mayor the authority to enforce “any health or quarantine ordinance and regulation . . .”</a:t>
            </a:r>
          </a:p>
        </p:txBody>
      </p:sp>
    </p:spTree>
    <p:extLst>
      <p:ext uri="{BB962C8B-B14F-4D97-AF65-F5344CB8AC3E}">
        <p14:creationId xmlns:p14="http://schemas.microsoft.com/office/powerpoint/2010/main" val="224820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authority during an emergency?</a:t>
            </a:r>
          </a:p>
        </p:txBody>
      </p:sp>
      <p:sp>
        <p:nvSpPr>
          <p:cNvPr id="3" name="Content Placeholder 2"/>
          <p:cNvSpPr>
            <a:spLocks noGrp="1"/>
          </p:cNvSpPr>
          <p:nvPr>
            <p:ph idx="1"/>
          </p:nvPr>
        </p:nvSpPr>
        <p:spPr/>
        <p:txBody>
          <a:bodyPr>
            <a:normAutofit lnSpcReduction="10000"/>
          </a:bodyPr>
          <a:lstStyle/>
          <a:p>
            <a:r>
              <a:rPr lang="en-US" dirty="0"/>
              <a:t>Federal Government</a:t>
            </a:r>
          </a:p>
          <a:p>
            <a:r>
              <a:rPr lang="en-US" dirty="0"/>
              <a:t>Governor</a:t>
            </a:r>
          </a:p>
          <a:p>
            <a:r>
              <a:rPr lang="en-US" dirty="0"/>
              <a:t>State Legislature</a:t>
            </a:r>
          </a:p>
          <a:p>
            <a:r>
              <a:rPr lang="en-US" dirty="0"/>
              <a:t>Director of Health and Welfare</a:t>
            </a:r>
          </a:p>
          <a:p>
            <a:pPr lvl="1"/>
            <a:r>
              <a:rPr lang="en-US" dirty="0"/>
              <a:t>State Health Districts</a:t>
            </a:r>
          </a:p>
          <a:p>
            <a:r>
              <a:rPr lang="en-US" dirty="0"/>
              <a:t>Counties</a:t>
            </a:r>
          </a:p>
          <a:p>
            <a:r>
              <a:rPr lang="en-US" dirty="0"/>
              <a:t>Local Government</a:t>
            </a:r>
          </a:p>
        </p:txBody>
      </p:sp>
    </p:spTree>
    <p:extLst>
      <p:ext uri="{BB962C8B-B14F-4D97-AF65-F5344CB8AC3E}">
        <p14:creationId xmlns:p14="http://schemas.microsoft.com/office/powerpoint/2010/main" val="224042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Government Actions</a:t>
            </a:r>
          </a:p>
        </p:txBody>
      </p:sp>
      <p:sp>
        <p:nvSpPr>
          <p:cNvPr id="3" name="Content Placeholder 2"/>
          <p:cNvSpPr>
            <a:spLocks noGrp="1"/>
          </p:cNvSpPr>
          <p:nvPr>
            <p:ph idx="1"/>
          </p:nvPr>
        </p:nvSpPr>
        <p:spPr/>
        <p:txBody>
          <a:bodyPr/>
          <a:lstStyle/>
          <a:p>
            <a:r>
              <a:rPr lang="en-US" dirty="0"/>
              <a:t>The Secretary of Health and Human Services declared a public health emergency on January 31, 2020;</a:t>
            </a:r>
          </a:p>
          <a:p>
            <a:r>
              <a:rPr lang="en-US" dirty="0"/>
              <a:t>On March 11, 2020, the World Health Organization declared COVID-19 a pandemic;</a:t>
            </a:r>
          </a:p>
          <a:p>
            <a:r>
              <a:rPr lang="en-US" dirty="0"/>
              <a:t>On March 13, 2020, the President declared a national emergency.</a:t>
            </a:r>
          </a:p>
        </p:txBody>
      </p:sp>
    </p:spTree>
    <p:extLst>
      <p:ext uri="{BB962C8B-B14F-4D97-AF65-F5344CB8AC3E}">
        <p14:creationId xmlns:p14="http://schemas.microsoft.com/office/powerpoint/2010/main" val="375541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Idaho’s Timeline</a:t>
            </a:r>
          </a:p>
        </p:txBody>
      </p:sp>
      <p:sp>
        <p:nvSpPr>
          <p:cNvPr id="3" name="Content Placeholder 2"/>
          <p:cNvSpPr>
            <a:spLocks noGrp="1"/>
          </p:cNvSpPr>
          <p:nvPr>
            <p:ph idx="1"/>
          </p:nvPr>
        </p:nvSpPr>
        <p:spPr/>
        <p:txBody>
          <a:bodyPr>
            <a:normAutofit/>
          </a:bodyPr>
          <a:lstStyle/>
          <a:p>
            <a:r>
              <a:rPr lang="en-US" dirty="0"/>
              <a:t>On March 4, 2020, Governor formed a task force to address COVID-19 preparation in Idaho;</a:t>
            </a:r>
          </a:p>
          <a:p>
            <a:r>
              <a:rPr lang="en-US" dirty="0"/>
              <a:t>On March 13, 2020, the Governor issued the first </a:t>
            </a:r>
            <a:r>
              <a:rPr lang="en-US" b="1" u="sng" dirty="0"/>
              <a:t>emergency declaration</a:t>
            </a:r>
            <a:r>
              <a:rPr lang="en-US" dirty="0"/>
              <a:t>;</a:t>
            </a:r>
          </a:p>
          <a:p>
            <a:r>
              <a:rPr lang="en-US" dirty="0"/>
              <a:t>On March 16, 2020, Idaho’s two largest school districts closed;</a:t>
            </a:r>
          </a:p>
          <a:p>
            <a:r>
              <a:rPr lang="en-US" dirty="0"/>
              <a:t>On March 25, 2020, the Governor issued an </a:t>
            </a:r>
            <a:r>
              <a:rPr lang="en-US" b="1" u="sng" dirty="0"/>
              <a:t>extreme emergency declaration</a:t>
            </a:r>
            <a:r>
              <a:rPr lang="en-US" dirty="0"/>
              <a:t> and Idaho’s Stay Home Order;</a:t>
            </a:r>
          </a:p>
          <a:p>
            <a:endParaRPr lang="en-US" dirty="0"/>
          </a:p>
        </p:txBody>
      </p:sp>
    </p:spTree>
    <p:extLst>
      <p:ext uri="{BB962C8B-B14F-4D97-AF65-F5344CB8AC3E}">
        <p14:creationId xmlns:p14="http://schemas.microsoft.com/office/powerpoint/2010/main" val="328831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Idaho’s Timeline Continues</a:t>
            </a:r>
          </a:p>
        </p:txBody>
      </p:sp>
      <p:sp>
        <p:nvSpPr>
          <p:cNvPr id="3" name="Content Placeholder 2"/>
          <p:cNvSpPr>
            <a:spLocks noGrp="1"/>
          </p:cNvSpPr>
          <p:nvPr>
            <p:ph idx="1"/>
          </p:nvPr>
        </p:nvSpPr>
        <p:spPr/>
        <p:txBody>
          <a:bodyPr/>
          <a:lstStyle/>
          <a:p>
            <a:r>
              <a:rPr lang="en-US" dirty="0"/>
              <a:t>On April 2 and April 15, 2020, the extreme emergency declaration was renewed and the Stay Home Order extended;</a:t>
            </a:r>
          </a:p>
          <a:p>
            <a:r>
              <a:rPr lang="en-US" dirty="0"/>
              <a:t>From May 1, 2020-June 13, 2020, Idaho entered Stages 1-4 of the Stay Health Order;</a:t>
            </a:r>
          </a:p>
          <a:p>
            <a:r>
              <a:rPr lang="en-US" dirty="0"/>
              <a:t>On July 4, 2020, Boise City issued a mandatory mask mandate;</a:t>
            </a:r>
          </a:p>
          <a:p>
            <a:r>
              <a:rPr lang="en-US" dirty="0"/>
              <a:t>On July 14, 2020, Ada County issued a mandatory mask mandate;</a:t>
            </a:r>
          </a:p>
        </p:txBody>
      </p:sp>
    </p:spTree>
    <p:extLst>
      <p:ext uri="{BB962C8B-B14F-4D97-AF65-F5344CB8AC3E}">
        <p14:creationId xmlns:p14="http://schemas.microsoft.com/office/powerpoint/2010/main" val="281603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Idaho’s Timeline Continues</a:t>
            </a:r>
          </a:p>
        </p:txBody>
      </p:sp>
      <p:sp>
        <p:nvSpPr>
          <p:cNvPr id="3" name="Content Placeholder 2"/>
          <p:cNvSpPr>
            <a:spLocks noGrp="1"/>
          </p:cNvSpPr>
          <p:nvPr>
            <p:ph idx="1"/>
          </p:nvPr>
        </p:nvSpPr>
        <p:spPr/>
        <p:txBody>
          <a:bodyPr/>
          <a:lstStyle/>
          <a:p>
            <a:r>
              <a:rPr lang="en-US" dirty="0"/>
              <a:t>On October 27, 2020, Idaho reverted to Stage 3 of the Stay Healthy Order;</a:t>
            </a:r>
          </a:p>
          <a:p>
            <a:r>
              <a:rPr lang="en-US" dirty="0"/>
              <a:t>On November 13, 2020, Idaho reverted to Stage 2 of the Stay Healthy Order;</a:t>
            </a:r>
          </a:p>
        </p:txBody>
      </p:sp>
    </p:spTree>
    <p:extLst>
      <p:ext uri="{BB962C8B-B14F-4D97-AF65-F5344CB8AC3E}">
        <p14:creationId xmlns:p14="http://schemas.microsoft.com/office/powerpoint/2010/main" val="42529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Governor’s Authority</a:t>
            </a:r>
          </a:p>
        </p:txBody>
      </p:sp>
      <p:sp>
        <p:nvSpPr>
          <p:cNvPr id="3" name="Content Placeholder 2"/>
          <p:cNvSpPr>
            <a:spLocks noGrp="1"/>
          </p:cNvSpPr>
          <p:nvPr>
            <p:ph idx="1"/>
          </p:nvPr>
        </p:nvSpPr>
        <p:spPr/>
        <p:txBody>
          <a:bodyPr/>
          <a:lstStyle/>
          <a:p>
            <a:r>
              <a:rPr lang="en-US" dirty="0"/>
              <a:t>Idaho Constitution</a:t>
            </a:r>
          </a:p>
          <a:p>
            <a:r>
              <a:rPr lang="en-US" dirty="0"/>
              <a:t>Title 46 (Militia and Military Affairs)</a:t>
            </a:r>
          </a:p>
          <a:p>
            <a:pPr lvl="1"/>
            <a:r>
              <a:rPr lang="en-US" dirty="0"/>
              <a:t>Chapter 10 – Emergency</a:t>
            </a:r>
          </a:p>
          <a:p>
            <a:pPr lvl="1"/>
            <a:r>
              <a:rPr lang="en-US" dirty="0"/>
              <a:t>Chapter 6 – Extreme Emergency</a:t>
            </a:r>
          </a:p>
        </p:txBody>
      </p:sp>
    </p:spTree>
    <p:extLst>
      <p:ext uri="{BB962C8B-B14F-4D97-AF65-F5344CB8AC3E}">
        <p14:creationId xmlns:p14="http://schemas.microsoft.com/office/powerpoint/2010/main" val="150844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Between “Emergency” and “Extreme Emergency”</a:t>
            </a:r>
          </a:p>
        </p:txBody>
      </p:sp>
      <p:sp>
        <p:nvSpPr>
          <p:cNvPr id="3" name="Content Placeholder 2"/>
          <p:cNvSpPr>
            <a:spLocks noGrp="1"/>
          </p:cNvSpPr>
          <p:nvPr>
            <p:ph idx="1"/>
          </p:nvPr>
        </p:nvSpPr>
        <p:spPr/>
        <p:txBody>
          <a:bodyPr>
            <a:normAutofit fontScale="77500" lnSpcReduction="20000"/>
          </a:bodyPr>
          <a:lstStyle/>
          <a:p>
            <a:r>
              <a:rPr lang="en-US" dirty="0"/>
              <a:t>“Emergency”</a:t>
            </a:r>
          </a:p>
          <a:p>
            <a:pPr lvl="1"/>
            <a:r>
              <a:rPr lang="en-US" dirty="0"/>
              <a:t>I.C. § 46-1002</a:t>
            </a:r>
          </a:p>
          <a:p>
            <a:pPr lvl="2"/>
            <a:r>
              <a:rPr lang="en-US" dirty="0"/>
              <a:t>“Emergency” is the </a:t>
            </a:r>
            <a:r>
              <a:rPr lang="en-US" b="1" u="sng" dirty="0"/>
              <a:t>occurrence or imminent threat of a disaster</a:t>
            </a:r>
            <a:r>
              <a:rPr lang="en-US" dirty="0"/>
              <a:t> or condition </a:t>
            </a:r>
            <a:r>
              <a:rPr lang="en-US" b="1" u="sng" dirty="0"/>
              <a:t>threatening life or property</a:t>
            </a:r>
            <a:r>
              <a:rPr lang="en-US" dirty="0"/>
              <a:t> that requires state emergency assistance to supplement the local efforts to save lives and protect property or to avert or lessen the threat of a disaster.</a:t>
            </a:r>
          </a:p>
          <a:p>
            <a:pPr lvl="2"/>
            <a:r>
              <a:rPr lang="en-US" dirty="0"/>
              <a:t>“Disaster” is the occurrence </a:t>
            </a:r>
            <a:r>
              <a:rPr lang="en-US" b="1" u="sng" dirty="0"/>
              <a:t>or imminent threat of widespread or severe damage, injury, or loss of life or property </a:t>
            </a:r>
            <a:r>
              <a:rPr lang="en-US" dirty="0"/>
              <a:t>resulting from any natural or man-made cause, including but not limited to fire, flood, earthquake, windstorm, wave action, volcanic activity, explosion, riot, or hostile military or paramilitary action and including acts of terrorism.</a:t>
            </a:r>
          </a:p>
          <a:p>
            <a:r>
              <a:rPr lang="en-US" dirty="0"/>
              <a:t>“Extreme Emergency”</a:t>
            </a:r>
          </a:p>
          <a:p>
            <a:pPr lvl="1"/>
            <a:r>
              <a:rPr lang="en-US" dirty="0"/>
              <a:t>I.C. § 46-601</a:t>
            </a:r>
          </a:p>
          <a:p>
            <a:pPr lvl="2"/>
            <a:r>
              <a:rPr lang="en-US" dirty="0"/>
              <a:t>The existence of conditions of </a:t>
            </a:r>
            <a:r>
              <a:rPr lang="en-US" b="1" u="sng" dirty="0"/>
              <a:t>extreme peril to the safety of persons and property </a:t>
            </a:r>
            <a:r>
              <a:rPr lang="en-US" dirty="0"/>
              <a:t>within the state, or any part therefore, caused by such conditions as . . . </a:t>
            </a:r>
            <a:r>
              <a:rPr lang="en-US" b="1" u="sng" dirty="0"/>
              <a:t>epidemic</a:t>
            </a:r>
            <a:r>
              <a:rPr lang="en-US" dirty="0"/>
              <a:t> . . .</a:t>
            </a:r>
          </a:p>
          <a:p>
            <a:pPr lvl="2"/>
            <a:endParaRPr lang="en-US" dirty="0"/>
          </a:p>
        </p:txBody>
      </p:sp>
    </p:spTree>
    <p:extLst>
      <p:ext uri="{BB962C8B-B14F-4D97-AF65-F5344CB8AC3E}">
        <p14:creationId xmlns:p14="http://schemas.microsoft.com/office/powerpoint/2010/main" val="552378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TotalTime>
  <Words>1256</Words>
  <Application>Microsoft Office PowerPoint</Application>
  <PresentationFormat>Widescreen</PresentationFormat>
  <Paragraphs>145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The Extent of Governmental Power in Controlling a Pandemic</vt:lpstr>
      <vt:lpstr>Disclaimer</vt:lpstr>
      <vt:lpstr>Who has authority during an emergency?</vt:lpstr>
      <vt:lpstr>Federal Government Actions</vt:lpstr>
      <vt:lpstr>Idaho’s Timeline</vt:lpstr>
      <vt:lpstr>Idaho’s Timeline Continues</vt:lpstr>
      <vt:lpstr>Idaho’s Timeline Continues</vt:lpstr>
      <vt:lpstr>Governor’s Authority</vt:lpstr>
      <vt:lpstr>Difference Between “Emergency” and “Extreme Emergency”</vt:lpstr>
      <vt:lpstr>Emergency Authority</vt:lpstr>
      <vt:lpstr>Emergency Authority</vt:lpstr>
      <vt:lpstr>Examples of “Normal” Emergency</vt:lpstr>
      <vt:lpstr>Examples of “Normal” Emergency</vt:lpstr>
      <vt:lpstr>Extreme Emergency Authority</vt:lpstr>
      <vt:lpstr>Examples of Extreme Emergency</vt:lpstr>
      <vt:lpstr>Examples of Extreme Emergency</vt:lpstr>
      <vt:lpstr>Examples of Extreme Emergency</vt:lpstr>
      <vt:lpstr>Limitation on Governor’s Authority</vt:lpstr>
      <vt:lpstr>Extreme Emergency versus Emergency</vt:lpstr>
      <vt:lpstr>When Does the Emergency End?</vt:lpstr>
      <vt:lpstr>State Legislature</vt:lpstr>
      <vt:lpstr>Director of Health and Welfare and Public Health Districts</vt:lpstr>
      <vt:lpstr>Idaho Public Health Districts versus Idaho Judicial Districts</vt:lpstr>
      <vt:lpstr>Counties</vt:lpstr>
      <vt:lpstr>Counties and Indigent Expenses</vt:lpstr>
      <vt:lpstr>Local Government</vt:lpstr>
      <vt:lpstr>Mayoral Authority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Extent of Governmental Power in Controlling a Pandemic</dc:title>
  <dc:creator>Hayes, Leslie</dc:creator>
  <cp:lastModifiedBy>Racheal Hall</cp:lastModifiedBy>
  <cp:revision>32</cp:revision>
  <cp:lastPrinted>2020-11-17T19:27:37Z</cp:lastPrinted>
  <dcterms:created xsi:type="dcterms:W3CDTF">2020-11-10T01:19:03Z</dcterms:created>
  <dcterms:modified xsi:type="dcterms:W3CDTF">2020-11-25T17:40:01Z</dcterms:modified>
</cp:coreProperties>
</file>